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6859575" cx="12190400"/>
  <p:notesSz cx="6858000" cy="9144000"/>
  <p:embeddedFontLst>
    <p:embeddedFont>
      <p:font typeface="Quattrocento Sans"/>
      <p:bold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  <p15:guide id="3" orient="horz" pos="2161">
          <p15:clr>
            <a:srgbClr val="000000"/>
          </p15:clr>
        </p15:guide>
        <p15:guide id="4" pos="384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58" roundtripDataSignature="AMtx7mjDW2Sbgu08G9Eiku/VzHcG7leK2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  <p:guide pos="2161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QuattrocentoSans-boldItalic.fntdata"/><Relationship Id="rId12" Type="http://schemas.openxmlformats.org/officeDocument/2006/relationships/slide" Target="slides/slide7.xml"/><Relationship Id="rId56" Type="http://schemas.openxmlformats.org/officeDocument/2006/relationships/font" Target="fonts/QuattrocentoSans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customschemas.google.com/relationships/presentationmetadata" Target="meta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4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" name="Google Shape;190;p73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0" name="Google Shape;200;p74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7" name="Google Shape;217;p4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" name="Google Shape;225;p75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4" name="Google Shape;234;p76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" name="Google Shape;240;p5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6" name="Google Shape;246;p6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5" name="Google Shape;255;p7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2" name="Google Shape;272;p8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5" name="Google Shape;285;p9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65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3" name="Google Shape;293;p77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1" name="Google Shape;301;p78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7" name="Google Shape;307;p79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6" name="Google Shape;316;p80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5" name="Google Shape;325;p81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8" name="Google Shape;338;p82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2" name="Google Shape;352;p83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3" name="Google Shape;363;p84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7" name="Google Shape;377;p85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6" name="Google Shape;386;p86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66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7" name="Google Shape;397;p87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8" name="Google Shape;408;p88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1" name="Google Shape;421;p89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2" name="Google Shape;432;p90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5" name="Google Shape;445;p91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92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93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94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95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96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67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97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98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99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100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01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0" name="Google Shape;550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51" name="Google Shape;551;p10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2" name="Google Shape;572;p102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103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104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05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6" name="Google Shape;596;p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97" name="Google Shape;597;p10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6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9" name="Google Shape;609;p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10" name="Google Shape;610;p10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68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7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1" name="Google Shape;621;p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22" name="Google Shape;622;p10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69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70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p71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" name="Google Shape;182;p72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>
  <p:cSld name="標題投影片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1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6340"/>
            <a:ext cx="12190413" cy="685324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09"/>
          <p:cNvSpPr txBox="1"/>
          <p:nvPr>
            <p:ph idx="10" type="dt"/>
          </p:nvPr>
        </p:nvSpPr>
        <p:spPr>
          <a:xfrm>
            <a:off x="609521" y="6357822"/>
            <a:ext cx="2844430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09"/>
          <p:cNvSpPr txBox="1"/>
          <p:nvPr>
            <p:ph idx="11" type="ftr"/>
          </p:nvPr>
        </p:nvSpPr>
        <p:spPr>
          <a:xfrm>
            <a:off x="4165058" y="6357822"/>
            <a:ext cx="3860297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09"/>
          <p:cNvSpPr txBox="1"/>
          <p:nvPr>
            <p:ph idx="12" type="sldNum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1" name="Google Shape;21;p109"/>
          <p:cNvSpPr txBox="1"/>
          <p:nvPr>
            <p:ph type="ctrTitle"/>
          </p:nvPr>
        </p:nvSpPr>
        <p:spPr>
          <a:xfrm>
            <a:off x="914281" y="3229724"/>
            <a:ext cx="10361851" cy="1015178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09"/>
          <p:cNvSpPr txBox="1"/>
          <p:nvPr>
            <p:ph idx="1" type="subTitle"/>
          </p:nvPr>
        </p:nvSpPr>
        <p:spPr>
          <a:xfrm>
            <a:off x="1828562" y="4374046"/>
            <a:ext cx="8533289" cy="611859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rmAutofit/>
          </a:bodyPr>
          <a:lstStyle>
            <a:lvl1pPr lvl="0" algn="ctr">
              <a:spcBef>
                <a:spcPts val="860"/>
              </a:spcBef>
              <a:spcAft>
                <a:spcPts val="0"/>
              </a:spcAft>
              <a:buClr>
                <a:srgbClr val="888888"/>
              </a:buClr>
              <a:buSzPts val="4300"/>
              <a:buNone/>
              <a:defRPr b="0" i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740"/>
              </a:spcBef>
              <a:spcAft>
                <a:spcPts val="0"/>
              </a:spcAft>
              <a:buClr>
                <a:srgbClr val="888888"/>
              </a:buClr>
              <a:buSzPts val="37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8"/>
          <p:cNvSpPr txBox="1"/>
          <p:nvPr>
            <p:ph type="title"/>
          </p:nvPr>
        </p:nvSpPr>
        <p:spPr>
          <a:xfrm>
            <a:off x="2389406" y="4801712"/>
            <a:ext cx="7314248" cy="566870"/>
          </a:xfrm>
          <a:prstGeom prst="rect">
            <a:avLst/>
          </a:prstGeom>
          <a:noFill/>
          <a:ln>
            <a:noFill/>
          </a:ln>
        </p:spPr>
        <p:txBody>
          <a:bodyPr anchorCtr="0" anchor="b" bIns="60950" lIns="121900" spcFirstLastPara="1" rIns="121900" wrap="square" tIns="609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b="1" sz="27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8"/>
          <p:cNvSpPr/>
          <p:nvPr>
            <p:ph idx="2" type="pic"/>
          </p:nvPr>
        </p:nvSpPr>
        <p:spPr>
          <a:xfrm>
            <a:off x="2389406" y="612916"/>
            <a:ext cx="7314248" cy="4115753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rmAutofit/>
          </a:bodyPr>
          <a:lstStyle>
            <a:lvl1pPr lvl="0" marR="0" rtl="0" algn="l"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  <a:defRPr b="0" i="0" sz="4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18"/>
          <p:cNvSpPr txBox="1"/>
          <p:nvPr>
            <p:ph idx="1" type="body"/>
          </p:nvPr>
        </p:nvSpPr>
        <p:spPr>
          <a:xfrm>
            <a:off x="2389406" y="5368581"/>
            <a:ext cx="7314248" cy="805049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rmAutofit/>
          </a:bodyPr>
          <a:lstStyle>
            <a:lvl1pPr indent="-228600" lvl="0" marL="4572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1pPr>
            <a:lvl2pPr indent="-2286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indent="-2286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2286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indent="-2286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indent="-2286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indent="-2286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7" name="Google Shape;77;p118"/>
          <p:cNvSpPr txBox="1"/>
          <p:nvPr>
            <p:ph idx="10" type="dt"/>
          </p:nvPr>
        </p:nvSpPr>
        <p:spPr>
          <a:xfrm>
            <a:off x="609521" y="6357822"/>
            <a:ext cx="2844430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8"/>
          <p:cNvSpPr txBox="1"/>
          <p:nvPr>
            <p:ph idx="11" type="ftr"/>
          </p:nvPr>
        </p:nvSpPr>
        <p:spPr>
          <a:xfrm>
            <a:off x="4165058" y="6357822"/>
            <a:ext cx="3860297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18"/>
          <p:cNvSpPr txBox="1"/>
          <p:nvPr>
            <p:ph idx="12" type="sldNum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9"/>
          <p:cNvSpPr txBox="1"/>
          <p:nvPr>
            <p:ph type="title"/>
          </p:nvPr>
        </p:nvSpPr>
        <p:spPr>
          <a:xfrm>
            <a:off x="609521" y="274702"/>
            <a:ext cx="10971372" cy="1143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19"/>
          <p:cNvSpPr txBox="1"/>
          <p:nvPr>
            <p:ph idx="1" type="body"/>
          </p:nvPr>
        </p:nvSpPr>
        <p:spPr>
          <a:xfrm rot="5400000">
            <a:off x="3831701" y="-1621609"/>
            <a:ext cx="4527011" cy="10971372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119"/>
          <p:cNvSpPr txBox="1"/>
          <p:nvPr>
            <p:ph idx="10" type="dt"/>
          </p:nvPr>
        </p:nvSpPr>
        <p:spPr>
          <a:xfrm>
            <a:off x="609521" y="6357822"/>
            <a:ext cx="2844430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19"/>
          <p:cNvSpPr txBox="1"/>
          <p:nvPr>
            <p:ph idx="11" type="ftr"/>
          </p:nvPr>
        </p:nvSpPr>
        <p:spPr>
          <a:xfrm>
            <a:off x="4165058" y="6357822"/>
            <a:ext cx="3860297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19"/>
          <p:cNvSpPr txBox="1"/>
          <p:nvPr>
            <p:ph idx="12" type="sldNum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0"/>
          <p:cNvSpPr txBox="1"/>
          <p:nvPr>
            <p:ph type="title"/>
          </p:nvPr>
        </p:nvSpPr>
        <p:spPr>
          <a:xfrm rot="5400000">
            <a:off x="7283031" y="1829721"/>
            <a:ext cx="5852880" cy="274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20"/>
          <p:cNvSpPr txBox="1"/>
          <p:nvPr>
            <p:ph idx="1" type="body"/>
          </p:nvPr>
        </p:nvSpPr>
        <p:spPr>
          <a:xfrm rot="5400000">
            <a:off x="1695758" y="-811536"/>
            <a:ext cx="5852880" cy="8025355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20"/>
          <p:cNvSpPr txBox="1"/>
          <p:nvPr>
            <p:ph idx="10" type="dt"/>
          </p:nvPr>
        </p:nvSpPr>
        <p:spPr>
          <a:xfrm>
            <a:off x="609521" y="6357822"/>
            <a:ext cx="2844430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20"/>
          <p:cNvSpPr txBox="1"/>
          <p:nvPr>
            <p:ph idx="11" type="ftr"/>
          </p:nvPr>
        </p:nvSpPr>
        <p:spPr>
          <a:xfrm>
            <a:off x="4165058" y="6357822"/>
            <a:ext cx="3860297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20"/>
          <p:cNvSpPr txBox="1"/>
          <p:nvPr>
            <p:ph idx="12" type="sldNum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0"/>
          <p:cNvSpPr txBox="1"/>
          <p:nvPr>
            <p:ph idx="10" type="dt"/>
          </p:nvPr>
        </p:nvSpPr>
        <p:spPr>
          <a:xfrm>
            <a:off x="609521" y="6357822"/>
            <a:ext cx="2844430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10"/>
          <p:cNvSpPr txBox="1"/>
          <p:nvPr>
            <p:ph idx="11" type="ftr"/>
          </p:nvPr>
        </p:nvSpPr>
        <p:spPr>
          <a:xfrm>
            <a:off x="4165058" y="6357822"/>
            <a:ext cx="3860297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10"/>
          <p:cNvSpPr txBox="1"/>
          <p:nvPr>
            <p:ph idx="12" type="sldNum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>
  <p:cSld name="1_標題及物件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1"/>
          <p:cNvSpPr txBox="1"/>
          <p:nvPr>
            <p:ph idx="10" type="dt"/>
          </p:nvPr>
        </p:nvSpPr>
        <p:spPr>
          <a:xfrm>
            <a:off x="609521" y="6357822"/>
            <a:ext cx="2844430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111"/>
          <p:cNvSpPr txBox="1"/>
          <p:nvPr>
            <p:ph idx="11" type="ftr"/>
          </p:nvPr>
        </p:nvSpPr>
        <p:spPr>
          <a:xfrm>
            <a:off x="4165058" y="6357822"/>
            <a:ext cx="3860297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111"/>
          <p:cNvSpPr txBox="1"/>
          <p:nvPr>
            <p:ph idx="12" type="sldNum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1" name="Google Shape;31;p111"/>
          <p:cNvSpPr txBox="1"/>
          <p:nvPr>
            <p:ph type="title"/>
          </p:nvPr>
        </p:nvSpPr>
        <p:spPr>
          <a:xfrm>
            <a:off x="609521" y="1333809"/>
            <a:ext cx="10971372" cy="781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5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/>
        </p:txBody>
      </p:sp>
      <p:sp>
        <p:nvSpPr>
          <p:cNvPr id="32" name="Google Shape;32;p111"/>
          <p:cNvSpPr txBox="1"/>
          <p:nvPr>
            <p:ph idx="1" type="body"/>
          </p:nvPr>
        </p:nvSpPr>
        <p:spPr>
          <a:xfrm>
            <a:off x="609521" y="2371216"/>
            <a:ext cx="10971372" cy="3375277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4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>
  <p:cSld name="標題及物件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2"/>
          <p:cNvSpPr txBox="1"/>
          <p:nvPr>
            <p:ph idx="10" type="dt"/>
          </p:nvPr>
        </p:nvSpPr>
        <p:spPr>
          <a:xfrm>
            <a:off x="609521" y="6357822"/>
            <a:ext cx="2844430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12"/>
          <p:cNvSpPr txBox="1"/>
          <p:nvPr>
            <p:ph idx="11" type="ftr"/>
          </p:nvPr>
        </p:nvSpPr>
        <p:spPr>
          <a:xfrm>
            <a:off x="4165058" y="6357822"/>
            <a:ext cx="3860297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12"/>
          <p:cNvSpPr txBox="1"/>
          <p:nvPr>
            <p:ph idx="12" type="sldNum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7" name="Google Shape;37;p112"/>
          <p:cNvSpPr txBox="1"/>
          <p:nvPr>
            <p:ph type="title"/>
          </p:nvPr>
        </p:nvSpPr>
        <p:spPr>
          <a:xfrm>
            <a:off x="609521" y="1333809"/>
            <a:ext cx="10971372" cy="781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None/>
              <a:defRPr b="1" i="0" sz="53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2"/>
          <p:cNvSpPr txBox="1"/>
          <p:nvPr>
            <p:ph idx="1" type="body"/>
          </p:nvPr>
        </p:nvSpPr>
        <p:spPr>
          <a:xfrm>
            <a:off x="609521" y="2371216"/>
            <a:ext cx="10971372" cy="3375277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rmAutofit/>
          </a:bodyPr>
          <a:lstStyle>
            <a:lvl1pPr indent="-501650" lvl="0" marL="457200" algn="l"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3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463550" lvl="1" marL="914400" algn="l"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ts val="3700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»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區段標頭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3"/>
          <p:cNvSpPr txBox="1"/>
          <p:nvPr>
            <p:ph type="title"/>
          </p:nvPr>
        </p:nvSpPr>
        <p:spPr>
          <a:xfrm>
            <a:off x="962959" y="4407922"/>
            <a:ext cx="10361851" cy="1362390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Calibri"/>
              <a:buNone/>
              <a:defRPr b="1" sz="53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13"/>
          <p:cNvSpPr txBox="1"/>
          <p:nvPr>
            <p:ph idx="1" type="body"/>
          </p:nvPr>
        </p:nvSpPr>
        <p:spPr>
          <a:xfrm>
            <a:off x="962959" y="2907386"/>
            <a:ext cx="10361851" cy="1500534"/>
          </a:xfrm>
          <a:prstGeom prst="rect">
            <a:avLst/>
          </a:prstGeom>
          <a:noFill/>
          <a:ln>
            <a:noFill/>
          </a:ln>
        </p:spPr>
        <p:txBody>
          <a:bodyPr anchorCtr="0" anchor="b" bIns="60950" lIns="121900" spcFirstLastPara="1" rIns="121900" wrap="square" tIns="60950">
            <a:normAutofit/>
          </a:bodyPr>
          <a:lstStyle>
            <a:lvl1pPr indent="-228600" lvl="0" marL="457200" algn="l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 sz="27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42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 sz="21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38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38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38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38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38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38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2" name="Google Shape;42;p113"/>
          <p:cNvSpPr txBox="1"/>
          <p:nvPr>
            <p:ph idx="10" type="dt"/>
          </p:nvPr>
        </p:nvSpPr>
        <p:spPr>
          <a:xfrm>
            <a:off x="609521" y="6357822"/>
            <a:ext cx="2844430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13"/>
          <p:cNvSpPr txBox="1"/>
          <p:nvPr>
            <p:ph idx="11" type="ftr"/>
          </p:nvPr>
        </p:nvSpPr>
        <p:spPr>
          <a:xfrm>
            <a:off x="4165058" y="6357822"/>
            <a:ext cx="3860297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3"/>
          <p:cNvSpPr txBox="1"/>
          <p:nvPr>
            <p:ph idx="12" type="sldNum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" type="twoObj">
  <p:cSld name="TWO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4"/>
          <p:cNvSpPr txBox="1"/>
          <p:nvPr>
            <p:ph type="title"/>
          </p:nvPr>
        </p:nvSpPr>
        <p:spPr>
          <a:xfrm>
            <a:off x="609521" y="274702"/>
            <a:ext cx="10971372" cy="1143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14"/>
          <p:cNvSpPr txBox="1"/>
          <p:nvPr>
            <p:ph idx="1" type="body"/>
          </p:nvPr>
        </p:nvSpPr>
        <p:spPr>
          <a:xfrm>
            <a:off x="609521" y="1600572"/>
            <a:ext cx="5384099" cy="4527011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rmAutofit/>
          </a:bodyPr>
          <a:lstStyle>
            <a:lvl1pPr indent="-463550" lvl="0" marL="457200" algn="l"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ts val="3700"/>
              <a:buChar char="•"/>
              <a:defRPr sz="3700"/>
            </a:lvl1pPr>
            <a:lvl2pPr indent="-431800" lvl="1" marL="9144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  <a:defRPr sz="3200"/>
            </a:lvl2pPr>
            <a:lvl3pPr indent="-400050" lvl="2" marL="13716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3pPr>
            <a:lvl4pPr indent="-381000" lvl="3" marL="18288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indent="-381000" lvl="4" marL="2286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indent="-381000" lvl="5" marL="2743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indent="-381000" lvl="6" marL="3200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indent="-381000" lvl="7" marL="3657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indent="-381000" lvl="8" marL="41148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/>
        </p:txBody>
      </p:sp>
      <p:sp>
        <p:nvSpPr>
          <p:cNvPr id="48" name="Google Shape;48;p114"/>
          <p:cNvSpPr txBox="1"/>
          <p:nvPr>
            <p:ph idx="2" type="body"/>
          </p:nvPr>
        </p:nvSpPr>
        <p:spPr>
          <a:xfrm>
            <a:off x="6196793" y="1600572"/>
            <a:ext cx="5384099" cy="4527011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rmAutofit/>
          </a:bodyPr>
          <a:lstStyle>
            <a:lvl1pPr indent="-463550" lvl="0" marL="457200" algn="l"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ts val="3700"/>
              <a:buChar char="•"/>
              <a:defRPr sz="3700"/>
            </a:lvl1pPr>
            <a:lvl2pPr indent="-431800" lvl="1" marL="9144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  <a:defRPr sz="3200"/>
            </a:lvl2pPr>
            <a:lvl3pPr indent="-400050" lvl="2" marL="13716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3pPr>
            <a:lvl4pPr indent="-381000" lvl="3" marL="18288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indent="-381000" lvl="4" marL="2286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indent="-381000" lvl="5" marL="2743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indent="-381000" lvl="6" marL="3200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indent="-381000" lvl="7" marL="3657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indent="-381000" lvl="8" marL="41148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/>
        </p:txBody>
      </p:sp>
      <p:sp>
        <p:nvSpPr>
          <p:cNvPr id="49" name="Google Shape;49;p114"/>
          <p:cNvSpPr txBox="1"/>
          <p:nvPr>
            <p:ph idx="10" type="dt"/>
          </p:nvPr>
        </p:nvSpPr>
        <p:spPr>
          <a:xfrm>
            <a:off x="609521" y="6357822"/>
            <a:ext cx="2844430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14"/>
          <p:cNvSpPr txBox="1"/>
          <p:nvPr>
            <p:ph idx="11" type="ftr"/>
          </p:nvPr>
        </p:nvSpPr>
        <p:spPr>
          <a:xfrm>
            <a:off x="4165058" y="6357822"/>
            <a:ext cx="3860297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14"/>
          <p:cNvSpPr txBox="1"/>
          <p:nvPr>
            <p:ph idx="12" type="sldNum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5"/>
          <p:cNvSpPr txBox="1"/>
          <p:nvPr>
            <p:ph type="title"/>
          </p:nvPr>
        </p:nvSpPr>
        <p:spPr>
          <a:xfrm>
            <a:off x="609521" y="274702"/>
            <a:ext cx="10971372" cy="1143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15"/>
          <p:cNvSpPr txBox="1"/>
          <p:nvPr>
            <p:ph idx="1" type="body"/>
          </p:nvPr>
        </p:nvSpPr>
        <p:spPr>
          <a:xfrm>
            <a:off x="609521" y="1535469"/>
            <a:ext cx="5386216" cy="639911"/>
          </a:xfrm>
          <a:prstGeom prst="rect">
            <a:avLst/>
          </a:prstGeom>
          <a:noFill/>
          <a:ln>
            <a:noFill/>
          </a:ln>
        </p:spPr>
        <p:txBody>
          <a:bodyPr anchorCtr="0" anchor="b" bIns="60950" lIns="121900" spcFirstLastPara="1" rIns="121900" wrap="square" tIns="60950">
            <a:norm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1pPr>
            <a:lvl2pPr indent="-228600" lvl="1" marL="9144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/>
            </a:lvl2pPr>
            <a:lvl3pPr indent="-2286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3pPr>
            <a:lvl4pPr indent="-228600" lvl="3" marL="1828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4pPr>
            <a:lvl5pPr indent="-228600" lvl="4" marL="22860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5pPr>
            <a:lvl6pPr indent="-228600" lvl="5" marL="27432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6pPr>
            <a:lvl7pPr indent="-228600" lvl="6" marL="32004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7pPr>
            <a:lvl8pPr indent="-228600" lvl="7" marL="3657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8pPr>
            <a:lvl9pPr indent="-228600" lvl="8" marL="4114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9pPr>
          </a:lstStyle>
          <a:p/>
        </p:txBody>
      </p:sp>
      <p:sp>
        <p:nvSpPr>
          <p:cNvPr id="55" name="Google Shape;55;p115"/>
          <p:cNvSpPr txBox="1"/>
          <p:nvPr>
            <p:ph idx="2" type="body"/>
          </p:nvPr>
        </p:nvSpPr>
        <p:spPr>
          <a:xfrm>
            <a:off x="609521" y="2175378"/>
            <a:ext cx="5386216" cy="3952203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0050" lvl="1" marL="9144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–"/>
              <a:defRPr sz="27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61950" lvl="3" marL="1828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4pPr>
            <a:lvl5pPr indent="-361950" lvl="4" marL="22860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»"/>
              <a:defRPr sz="2100"/>
            </a:lvl5pPr>
            <a:lvl6pPr indent="-361950" lvl="5" marL="27432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6pPr>
            <a:lvl7pPr indent="-361950" lvl="6" marL="32004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7pPr>
            <a:lvl8pPr indent="-361950" lvl="7" marL="3657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8pPr>
            <a:lvl9pPr indent="-361950" lvl="8" marL="4114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9pPr>
          </a:lstStyle>
          <a:p/>
        </p:txBody>
      </p:sp>
      <p:sp>
        <p:nvSpPr>
          <p:cNvPr id="56" name="Google Shape;56;p115"/>
          <p:cNvSpPr txBox="1"/>
          <p:nvPr>
            <p:ph idx="3" type="body"/>
          </p:nvPr>
        </p:nvSpPr>
        <p:spPr>
          <a:xfrm>
            <a:off x="6192562" y="1535469"/>
            <a:ext cx="5388332" cy="639911"/>
          </a:xfrm>
          <a:prstGeom prst="rect">
            <a:avLst/>
          </a:prstGeom>
          <a:noFill/>
          <a:ln>
            <a:noFill/>
          </a:ln>
        </p:spPr>
        <p:txBody>
          <a:bodyPr anchorCtr="0" anchor="b" bIns="60950" lIns="121900" spcFirstLastPara="1" rIns="121900" wrap="square" tIns="60950">
            <a:norm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1pPr>
            <a:lvl2pPr indent="-228600" lvl="1" marL="9144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/>
            </a:lvl2pPr>
            <a:lvl3pPr indent="-2286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3pPr>
            <a:lvl4pPr indent="-228600" lvl="3" marL="1828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4pPr>
            <a:lvl5pPr indent="-228600" lvl="4" marL="22860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5pPr>
            <a:lvl6pPr indent="-228600" lvl="5" marL="27432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6pPr>
            <a:lvl7pPr indent="-228600" lvl="6" marL="32004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7pPr>
            <a:lvl8pPr indent="-228600" lvl="7" marL="3657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8pPr>
            <a:lvl9pPr indent="-228600" lvl="8" marL="4114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9pPr>
          </a:lstStyle>
          <a:p/>
        </p:txBody>
      </p:sp>
      <p:sp>
        <p:nvSpPr>
          <p:cNvPr id="57" name="Google Shape;57;p115"/>
          <p:cNvSpPr txBox="1"/>
          <p:nvPr>
            <p:ph idx="4" type="body"/>
          </p:nvPr>
        </p:nvSpPr>
        <p:spPr>
          <a:xfrm>
            <a:off x="6192562" y="2175378"/>
            <a:ext cx="5388332" cy="3952203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0050" lvl="1" marL="9144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–"/>
              <a:defRPr sz="27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61950" lvl="3" marL="1828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4pPr>
            <a:lvl5pPr indent="-361950" lvl="4" marL="22860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»"/>
              <a:defRPr sz="2100"/>
            </a:lvl5pPr>
            <a:lvl6pPr indent="-361950" lvl="5" marL="27432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6pPr>
            <a:lvl7pPr indent="-361950" lvl="6" marL="32004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7pPr>
            <a:lvl8pPr indent="-361950" lvl="7" marL="3657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8pPr>
            <a:lvl9pPr indent="-361950" lvl="8" marL="4114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9pPr>
          </a:lstStyle>
          <a:p/>
        </p:txBody>
      </p:sp>
      <p:sp>
        <p:nvSpPr>
          <p:cNvPr id="58" name="Google Shape;58;p115"/>
          <p:cNvSpPr txBox="1"/>
          <p:nvPr>
            <p:ph idx="10" type="dt"/>
          </p:nvPr>
        </p:nvSpPr>
        <p:spPr>
          <a:xfrm>
            <a:off x="609521" y="6357822"/>
            <a:ext cx="2844430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15"/>
          <p:cNvSpPr txBox="1"/>
          <p:nvPr>
            <p:ph idx="11" type="ftr"/>
          </p:nvPr>
        </p:nvSpPr>
        <p:spPr>
          <a:xfrm>
            <a:off x="4165058" y="6357822"/>
            <a:ext cx="3860297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5"/>
          <p:cNvSpPr txBox="1"/>
          <p:nvPr>
            <p:ph idx="12" type="sldNum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6"/>
          <p:cNvSpPr txBox="1"/>
          <p:nvPr>
            <p:ph type="title"/>
          </p:nvPr>
        </p:nvSpPr>
        <p:spPr>
          <a:xfrm>
            <a:off x="609521" y="274702"/>
            <a:ext cx="10971372" cy="1143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6"/>
          <p:cNvSpPr txBox="1"/>
          <p:nvPr>
            <p:ph idx="10" type="dt"/>
          </p:nvPr>
        </p:nvSpPr>
        <p:spPr>
          <a:xfrm>
            <a:off x="609521" y="6357822"/>
            <a:ext cx="2844430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16"/>
          <p:cNvSpPr txBox="1"/>
          <p:nvPr>
            <p:ph idx="11" type="ftr"/>
          </p:nvPr>
        </p:nvSpPr>
        <p:spPr>
          <a:xfrm>
            <a:off x="4165058" y="6357822"/>
            <a:ext cx="3860297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16"/>
          <p:cNvSpPr txBox="1"/>
          <p:nvPr>
            <p:ph idx="12" type="sldNum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7"/>
          <p:cNvSpPr txBox="1"/>
          <p:nvPr>
            <p:ph type="title"/>
          </p:nvPr>
        </p:nvSpPr>
        <p:spPr>
          <a:xfrm>
            <a:off x="609523" y="273112"/>
            <a:ext cx="4010562" cy="1162320"/>
          </a:xfrm>
          <a:prstGeom prst="rect">
            <a:avLst/>
          </a:prstGeom>
          <a:noFill/>
          <a:ln>
            <a:noFill/>
          </a:ln>
        </p:spPr>
        <p:txBody>
          <a:bodyPr anchorCtr="0" anchor="b" bIns="60950" lIns="121900" spcFirstLastPara="1" rIns="121900" wrap="square" tIns="609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b="1" sz="27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17"/>
          <p:cNvSpPr txBox="1"/>
          <p:nvPr>
            <p:ph idx="1" type="body"/>
          </p:nvPr>
        </p:nvSpPr>
        <p:spPr>
          <a:xfrm>
            <a:off x="4766113" y="273114"/>
            <a:ext cx="6814779" cy="5854469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rmAutofit/>
          </a:bodyPr>
          <a:lstStyle>
            <a:lvl1pPr indent="-501650" lvl="0" marL="457200" algn="l"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300"/>
              <a:buChar char="•"/>
              <a:defRPr sz="4300"/>
            </a:lvl1pPr>
            <a:lvl2pPr indent="-463550" lvl="1" marL="914400" algn="l"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ts val="3700"/>
              <a:buChar char="–"/>
              <a:defRPr sz="3700"/>
            </a:lvl2pPr>
            <a:lvl3pPr indent="-431800" lvl="2" marL="1371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3pPr>
            <a:lvl4pPr indent="-400050" lvl="3" marL="18288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–"/>
              <a:defRPr sz="2700"/>
            </a:lvl4pPr>
            <a:lvl5pPr indent="-400050" lvl="4" marL="22860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»"/>
              <a:defRPr sz="2700"/>
            </a:lvl5pPr>
            <a:lvl6pPr indent="-400050" lvl="5" marL="27432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6pPr>
            <a:lvl7pPr indent="-400050" lvl="6" marL="32004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7pPr>
            <a:lvl8pPr indent="-400050" lvl="7" marL="36576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8pPr>
            <a:lvl9pPr indent="-400050" lvl="8" marL="41148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9pPr>
          </a:lstStyle>
          <a:p/>
        </p:txBody>
      </p:sp>
      <p:sp>
        <p:nvSpPr>
          <p:cNvPr id="69" name="Google Shape;69;p117"/>
          <p:cNvSpPr txBox="1"/>
          <p:nvPr>
            <p:ph idx="2" type="body"/>
          </p:nvPr>
        </p:nvSpPr>
        <p:spPr>
          <a:xfrm>
            <a:off x="609523" y="1435434"/>
            <a:ext cx="4010562" cy="4692149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rmAutofit/>
          </a:bodyPr>
          <a:lstStyle>
            <a:lvl1pPr indent="-228600" lvl="0" marL="4572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1pPr>
            <a:lvl2pPr indent="-2286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indent="-2286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2286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indent="-2286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indent="-2286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indent="-2286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0" name="Google Shape;70;p117"/>
          <p:cNvSpPr txBox="1"/>
          <p:nvPr>
            <p:ph idx="10" type="dt"/>
          </p:nvPr>
        </p:nvSpPr>
        <p:spPr>
          <a:xfrm>
            <a:off x="609521" y="6357822"/>
            <a:ext cx="2844430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7"/>
          <p:cNvSpPr txBox="1"/>
          <p:nvPr>
            <p:ph idx="11" type="ftr"/>
          </p:nvPr>
        </p:nvSpPr>
        <p:spPr>
          <a:xfrm>
            <a:off x="4165058" y="6357822"/>
            <a:ext cx="3860297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7"/>
          <p:cNvSpPr txBox="1"/>
          <p:nvPr>
            <p:ph idx="12" type="sldNum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7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0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" y="3172"/>
            <a:ext cx="12184776" cy="685641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08"/>
          <p:cNvSpPr txBox="1"/>
          <p:nvPr>
            <p:ph type="title"/>
          </p:nvPr>
        </p:nvSpPr>
        <p:spPr>
          <a:xfrm>
            <a:off x="609521" y="274702"/>
            <a:ext cx="10971372" cy="1143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  <a:defRPr b="0" i="0" sz="5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08"/>
          <p:cNvSpPr txBox="1"/>
          <p:nvPr>
            <p:ph idx="1" type="body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rmAutofit/>
          </a:bodyPr>
          <a:lstStyle>
            <a:lvl1pPr indent="-501650" lvl="0" marL="457200" marR="0" rtl="0" algn="l"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Char char="•"/>
              <a:defRPr b="0" i="0" sz="4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63550" lvl="1" marL="914400" marR="0" rtl="0" algn="l"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–"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005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–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005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»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0050" lvl="5" marL="27432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08"/>
          <p:cNvSpPr txBox="1"/>
          <p:nvPr>
            <p:ph idx="10" type="dt"/>
          </p:nvPr>
        </p:nvSpPr>
        <p:spPr>
          <a:xfrm>
            <a:off x="609521" y="6357822"/>
            <a:ext cx="2844430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08"/>
          <p:cNvSpPr txBox="1"/>
          <p:nvPr>
            <p:ph idx="11" type="ftr"/>
          </p:nvPr>
        </p:nvSpPr>
        <p:spPr>
          <a:xfrm>
            <a:off x="4165058" y="6357822"/>
            <a:ext cx="3860297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08"/>
          <p:cNvSpPr txBox="1"/>
          <p:nvPr>
            <p:ph idx="12" type="sldNum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23.png"/><Relationship Id="rId6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lobe.ai/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Relationship Id="rId5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36.png"/><Relationship Id="rId5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Relationship Id="rId4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Relationship Id="rId4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Relationship Id="rId6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Relationship Id="rId4" Type="http://schemas.openxmlformats.org/officeDocument/2006/relationships/image" Target="../media/image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Relationship Id="rId4" Type="http://schemas.openxmlformats.org/officeDocument/2006/relationships/image" Target="../media/image35.png"/><Relationship Id="rId5" Type="http://schemas.openxmlformats.org/officeDocument/2006/relationships/image" Target="../media/image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9.png"/><Relationship Id="rId4" Type="http://schemas.openxmlformats.org/officeDocument/2006/relationships/image" Target="../media/image43.png"/><Relationship Id="rId5" Type="http://schemas.openxmlformats.org/officeDocument/2006/relationships/image" Target="../media/image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8.png"/><Relationship Id="rId4" Type="http://schemas.openxmlformats.org/officeDocument/2006/relationships/image" Target="../media/image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7.png"/><Relationship Id="rId4" Type="http://schemas.openxmlformats.org/officeDocument/2006/relationships/image" Target="../media/image46.png"/><Relationship Id="rId5" Type="http://schemas.openxmlformats.org/officeDocument/2006/relationships/image" Target="../media/image49.png"/><Relationship Id="rId6" Type="http://schemas.openxmlformats.org/officeDocument/2006/relationships/image" Target="../media/image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4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0.png"/><Relationship Id="rId4" Type="http://schemas.openxmlformats.org/officeDocument/2006/relationships/image" Target="../media/image45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4"/>
          <p:cNvSpPr txBox="1"/>
          <p:nvPr>
            <p:ph type="ctrTitle"/>
          </p:nvPr>
        </p:nvSpPr>
        <p:spPr>
          <a:xfrm>
            <a:off x="1583701" y="2404479"/>
            <a:ext cx="8279322" cy="168949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icrosoft JhengHei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人工智慧物聯網 AIoT 實作</a:t>
            </a:r>
            <a:b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4800">
                <a:latin typeface="Microsoft JhengHei"/>
                <a:ea typeface="Microsoft JhengHei"/>
                <a:cs typeface="Microsoft JhengHei"/>
                <a:sym typeface="Microsoft JhengHei"/>
              </a:rPr>
              <a:t>雲端居家影像辨識監控系統</a:t>
            </a:r>
            <a:endParaRPr/>
          </a:p>
        </p:txBody>
      </p:sp>
      <p:sp>
        <p:nvSpPr>
          <p:cNvPr id="97" name="Google Shape;97;p34"/>
          <p:cNvSpPr txBox="1"/>
          <p:nvPr>
            <p:ph idx="4294967295" type="subTitle"/>
          </p:nvPr>
        </p:nvSpPr>
        <p:spPr>
          <a:xfrm>
            <a:off x="1708855" y="4091431"/>
            <a:ext cx="8038054" cy="781232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rmAutofit/>
          </a:bodyPr>
          <a:lstStyle/>
          <a:p>
            <a:pPr indent="-457189" lvl="0" marL="457189" marR="0" rtl="0" algn="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Arial"/>
              <a:buChar char="•"/>
            </a:pPr>
            <a:r>
              <a:rPr b="1" i="0" lang="zh-TW" sz="3700" u="none" cap="none" strike="noStrik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微軟Lobe.ai影像分類訓練實作</a:t>
            </a:r>
            <a:endParaRPr/>
          </a:p>
        </p:txBody>
      </p:sp>
      <p:pic>
        <p:nvPicPr>
          <p:cNvPr id="98" name="Google Shape;9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3"/>
          <p:cNvSpPr txBox="1"/>
          <p:nvPr>
            <p:ph type="title"/>
          </p:nvPr>
        </p:nvSpPr>
        <p:spPr>
          <a:xfrm>
            <a:off x="370669" y="393656"/>
            <a:ext cx="10971372" cy="781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微軟 Lobe.ai 特點</a:t>
            </a:r>
            <a:endParaRPr sz="36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3" name="Google Shape;193;p73"/>
          <p:cNvSpPr/>
          <p:nvPr/>
        </p:nvSpPr>
        <p:spPr>
          <a:xfrm>
            <a:off x="4230523" y="1255101"/>
            <a:ext cx="3907140" cy="476664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25" lIns="121875" spcFirstLastPara="1" rIns="121875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具備多樣化的訓練素材匯入方式</a:t>
            </a:r>
            <a:endParaRPr b="1" i="0" sz="2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94" name="Google Shape;194;p73"/>
          <p:cNvGrpSpPr/>
          <p:nvPr/>
        </p:nvGrpSpPr>
        <p:grpSpPr>
          <a:xfrm>
            <a:off x="2783925" y="1876553"/>
            <a:ext cx="6800335" cy="4175903"/>
            <a:chOff x="577773" y="2007065"/>
            <a:chExt cx="7580913" cy="4522247"/>
          </a:xfrm>
        </p:grpSpPr>
        <p:pic>
          <p:nvPicPr>
            <p:cNvPr id="195" name="Google Shape;195;p73"/>
            <p:cNvPicPr preferRelativeResize="0"/>
            <p:nvPr/>
          </p:nvPicPr>
          <p:blipFill rotWithShape="1">
            <a:blip r:embed="rId3">
              <a:alphaModFix/>
            </a:blip>
            <a:srcRect b="11061" l="24404" r="1451" t="5979"/>
            <a:stretch/>
          </p:blipFill>
          <p:spPr>
            <a:xfrm>
              <a:off x="577773" y="2007065"/>
              <a:ext cx="7580913" cy="4522247"/>
            </a:xfrm>
            <a:prstGeom prst="roundRect">
              <a:avLst>
                <a:gd fmla="val 10768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196" name="Google Shape;196;p73"/>
            <p:cNvSpPr/>
            <p:nvPr/>
          </p:nvSpPr>
          <p:spPr>
            <a:xfrm>
              <a:off x="4628546" y="2515183"/>
              <a:ext cx="3111095" cy="2426262"/>
            </a:xfrm>
            <a:prstGeom prst="roundRect">
              <a:avLst>
                <a:gd fmla="val 15229" name="adj"/>
              </a:avLst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0925" lIns="121875" spcFirstLastPara="1" rIns="121875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7" name="Google Shape;197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4"/>
          <p:cNvSpPr txBox="1"/>
          <p:nvPr>
            <p:ph type="title"/>
          </p:nvPr>
        </p:nvSpPr>
        <p:spPr>
          <a:xfrm>
            <a:off x="643843" y="434322"/>
            <a:ext cx="10971372" cy="781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微軟 Lobe.ai 特點</a:t>
            </a:r>
            <a:endParaRPr sz="36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3" name="Google Shape;203;p74"/>
          <p:cNvSpPr/>
          <p:nvPr/>
        </p:nvSpPr>
        <p:spPr>
          <a:xfrm>
            <a:off x="3898830" y="1346232"/>
            <a:ext cx="4258199" cy="476664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25" lIns="121875" spcFirstLastPara="1" rIns="121875" wrap="square" tIns="609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具備彈性的神經網路模型訓練策略</a:t>
            </a:r>
            <a:endParaRPr b="1" i="0" sz="2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204" name="Google Shape;204;p74"/>
          <p:cNvGrpSpPr/>
          <p:nvPr/>
        </p:nvGrpSpPr>
        <p:grpSpPr>
          <a:xfrm>
            <a:off x="5636043" y="2184497"/>
            <a:ext cx="4215854" cy="2601698"/>
            <a:chOff x="0" y="75835"/>
            <a:chExt cx="4215854" cy="2601698"/>
          </a:xfrm>
        </p:grpSpPr>
        <p:sp>
          <p:nvSpPr>
            <p:cNvPr id="205" name="Google Shape;205;p74"/>
            <p:cNvSpPr/>
            <p:nvPr/>
          </p:nvSpPr>
          <p:spPr>
            <a:xfrm>
              <a:off x="0" y="75835"/>
              <a:ext cx="4215854" cy="815636"/>
            </a:xfrm>
            <a:prstGeom prst="roundRect">
              <a:avLst>
                <a:gd fmla="val 16667" name="adj"/>
              </a:avLst>
            </a:prstGeom>
            <a:solidFill>
              <a:srgbClr val="49AC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74"/>
            <p:cNvSpPr txBox="1"/>
            <p:nvPr/>
          </p:nvSpPr>
          <p:spPr>
            <a:xfrm>
              <a:off x="39816" y="115651"/>
              <a:ext cx="4136222" cy="7360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2600" u="none" cap="none" strike="noStrike">
                  <a:solidFill>
                    <a:srgbClr val="FC787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Optimize for Accuracy</a:t>
              </a:r>
              <a:endParaRPr b="0" i="0" sz="2600" u="none" cap="none" strike="noStrike">
                <a:solidFill>
                  <a:srgbClr val="FC787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7" name="Google Shape;207;p74"/>
            <p:cNvSpPr/>
            <p:nvPr/>
          </p:nvSpPr>
          <p:spPr>
            <a:xfrm>
              <a:off x="0" y="920047"/>
              <a:ext cx="4215854" cy="4709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74"/>
            <p:cNvSpPr txBox="1"/>
            <p:nvPr/>
          </p:nvSpPr>
          <p:spPr>
            <a:xfrm>
              <a:off x="0" y="920047"/>
              <a:ext cx="4215854" cy="4709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3000" lIns="133850" spcFirstLastPara="1" rIns="184900" wrap="square" tIns="33000">
              <a:noAutofit/>
            </a:bodyPr>
            <a:lstStyle/>
            <a:p>
              <a:pPr indent="-228600" lvl="1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Char char="••"/>
              </a:pPr>
              <a:r>
                <a:rPr b="0" i="0" lang="zh-TW" sz="2000" u="none" cap="none" strike="noStrike">
                  <a:solidFill>
                    <a:srgbClr val="FC787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適用於需要高精確度的辨識應用</a:t>
              </a:r>
              <a:endParaRPr b="0" i="0" sz="2000" u="none" cap="none" strike="noStrike">
                <a:solidFill>
                  <a:srgbClr val="FC787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9" name="Google Shape;209;p74"/>
            <p:cNvSpPr/>
            <p:nvPr/>
          </p:nvSpPr>
          <p:spPr>
            <a:xfrm>
              <a:off x="0" y="1390972"/>
              <a:ext cx="4215854" cy="815636"/>
            </a:xfrm>
            <a:prstGeom prst="roundRect">
              <a:avLst>
                <a:gd fmla="val 16667" name="adj"/>
              </a:avLst>
            </a:prstGeom>
            <a:solidFill>
              <a:srgbClr val="F694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74"/>
            <p:cNvSpPr txBox="1"/>
            <p:nvPr/>
          </p:nvSpPr>
          <p:spPr>
            <a:xfrm>
              <a:off x="39816" y="1430788"/>
              <a:ext cx="4136222" cy="7360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2600" u="none" cap="none" strike="noStrike">
                  <a:solidFill>
                    <a:srgbClr val="FC787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Optimize for Speed</a:t>
              </a:r>
              <a:endParaRPr b="0" i="0" sz="2600" u="none" cap="none" strike="noStrike">
                <a:solidFill>
                  <a:srgbClr val="FC787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11" name="Google Shape;211;p74"/>
            <p:cNvSpPr/>
            <p:nvPr/>
          </p:nvSpPr>
          <p:spPr>
            <a:xfrm>
              <a:off x="0" y="2206608"/>
              <a:ext cx="4215854" cy="4709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74"/>
            <p:cNvSpPr txBox="1"/>
            <p:nvPr/>
          </p:nvSpPr>
          <p:spPr>
            <a:xfrm>
              <a:off x="0" y="2206608"/>
              <a:ext cx="4215854" cy="4709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3000" lIns="133850" spcFirstLastPara="1" rIns="184900" wrap="square" tIns="33000">
              <a:noAutofit/>
            </a:bodyPr>
            <a:lstStyle/>
            <a:p>
              <a:pPr indent="-228600" lvl="1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Char char="••"/>
              </a:pPr>
              <a:r>
                <a:rPr b="0" i="0" lang="zh-TW" sz="2000" u="none" cap="none" strike="noStrike">
                  <a:solidFill>
                    <a:srgbClr val="FC787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適用於需要高速反應的辨識應用</a:t>
              </a:r>
              <a:endParaRPr b="0" i="0" sz="2000" u="none" cap="none" strike="noStrike">
                <a:solidFill>
                  <a:srgbClr val="FC787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pic>
        <p:nvPicPr>
          <p:cNvPr id="213" name="Google Shape;213;p74"/>
          <p:cNvPicPr preferRelativeResize="0"/>
          <p:nvPr/>
        </p:nvPicPr>
        <p:blipFill rotWithShape="1">
          <a:blip r:embed="rId3">
            <a:alphaModFix/>
          </a:blip>
          <a:srcRect b="47897" l="33223" r="33553" t="2972"/>
          <a:stretch/>
        </p:blipFill>
        <p:spPr>
          <a:xfrm>
            <a:off x="1763051" y="2108662"/>
            <a:ext cx="3528579" cy="2781945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214" name="Google Shape;21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"/>
          <p:cNvSpPr txBox="1"/>
          <p:nvPr>
            <p:ph type="title"/>
          </p:nvPr>
        </p:nvSpPr>
        <p:spPr>
          <a:xfrm>
            <a:off x="546030" y="418020"/>
            <a:ext cx="10971372" cy="781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微軟 Lobe.ai 特點</a:t>
            </a:r>
            <a:endParaRPr sz="36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20" name="Google Shape;220;p4"/>
          <p:cNvSpPr/>
          <p:nvPr/>
        </p:nvSpPr>
        <p:spPr>
          <a:xfrm>
            <a:off x="3521460" y="1232842"/>
            <a:ext cx="5143570" cy="544897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25" lIns="121875" spcFirstLastPara="1" rIns="121875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豐富且完整的</a:t>
            </a:r>
            <a:r>
              <a:rPr b="1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神經</a:t>
            </a:r>
            <a:r>
              <a:rPr b="1" i="0" lang="zh-TW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網路匯出模型格式</a:t>
            </a:r>
            <a:endParaRPr b="1" i="0" sz="2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21" name="Google Shape;221;p4"/>
          <p:cNvPicPr preferRelativeResize="0"/>
          <p:nvPr/>
        </p:nvPicPr>
        <p:blipFill rotWithShape="1">
          <a:blip r:embed="rId3">
            <a:alphaModFix/>
          </a:blip>
          <a:srcRect b="5325" l="24874" r="2674" t="26701"/>
          <a:stretch/>
        </p:blipFill>
        <p:spPr>
          <a:xfrm>
            <a:off x="2245646" y="1881942"/>
            <a:ext cx="7695198" cy="3848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5"/>
          <p:cNvSpPr txBox="1"/>
          <p:nvPr>
            <p:ph type="title"/>
          </p:nvPr>
        </p:nvSpPr>
        <p:spPr>
          <a:xfrm>
            <a:off x="646435" y="388995"/>
            <a:ext cx="10971372" cy="781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微軟 Lobe.ai 特點</a:t>
            </a:r>
            <a:endParaRPr sz="36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28" name="Google Shape;228;p75"/>
          <p:cNvSpPr/>
          <p:nvPr/>
        </p:nvSpPr>
        <p:spPr>
          <a:xfrm>
            <a:off x="4138309" y="1165336"/>
            <a:ext cx="3960663" cy="476664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25" lIns="121875" spcFirstLastPara="1" rIns="121875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具備彈性的推論測試方式與介面</a:t>
            </a:r>
            <a:endParaRPr b="1" i="0" sz="2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29" name="Google Shape;229;p75"/>
          <p:cNvPicPr preferRelativeResize="0"/>
          <p:nvPr/>
        </p:nvPicPr>
        <p:blipFill rotWithShape="1">
          <a:blip r:embed="rId3">
            <a:alphaModFix/>
          </a:blip>
          <a:srcRect b="0" l="0" r="11013" t="4430"/>
          <a:stretch/>
        </p:blipFill>
        <p:spPr>
          <a:xfrm>
            <a:off x="596823" y="1867383"/>
            <a:ext cx="4947341" cy="2832756"/>
          </a:xfrm>
          <a:prstGeom prst="roundRect">
            <a:avLst>
              <a:gd fmla="val 9941" name="adj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230" name="Google Shape;230;p75"/>
          <p:cNvPicPr preferRelativeResize="0"/>
          <p:nvPr/>
        </p:nvPicPr>
        <p:blipFill rotWithShape="1">
          <a:blip r:embed="rId4">
            <a:alphaModFix/>
          </a:blip>
          <a:srcRect b="0" l="0" r="0" t="7750"/>
          <a:stretch/>
        </p:blipFill>
        <p:spPr>
          <a:xfrm>
            <a:off x="5790446" y="1867383"/>
            <a:ext cx="5759781" cy="2832756"/>
          </a:xfrm>
          <a:prstGeom prst="roundRect">
            <a:avLst>
              <a:gd fmla="val 7698" name="adj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231" name="Google Shape;231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76"/>
          <p:cNvSpPr txBox="1"/>
          <p:nvPr>
            <p:ph type="title"/>
          </p:nvPr>
        </p:nvSpPr>
        <p:spPr>
          <a:xfrm>
            <a:off x="608474" y="2216665"/>
            <a:ext cx="10971372" cy="202929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實作開始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37" name="Google Shape;23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"/>
          <p:cNvSpPr txBox="1"/>
          <p:nvPr>
            <p:ph type="title"/>
          </p:nvPr>
        </p:nvSpPr>
        <p:spPr>
          <a:xfrm>
            <a:off x="608474" y="2216665"/>
            <a:ext cx="10971372" cy="202929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前置準備</a:t>
            </a:r>
            <a:br>
              <a:rPr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建立個人操作資料夾</a:t>
            </a:r>
            <a:endParaRPr sz="36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43" name="Google Shape;24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6"/>
          <p:cNvPicPr preferRelativeResize="0"/>
          <p:nvPr/>
        </p:nvPicPr>
        <p:blipFill rotWithShape="1">
          <a:blip r:embed="rId3">
            <a:alphaModFix/>
          </a:blip>
          <a:srcRect b="0" l="0" r="0" t="28930"/>
          <a:stretch/>
        </p:blipFill>
        <p:spPr>
          <a:xfrm>
            <a:off x="1736723" y="1405484"/>
            <a:ext cx="8827835" cy="4280915"/>
          </a:xfrm>
          <a:prstGeom prst="roundRect">
            <a:avLst>
              <a:gd fmla="val 4800" name="adj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249" name="Google Shape;249;p6"/>
          <p:cNvSpPr txBox="1"/>
          <p:nvPr>
            <p:ph type="title"/>
          </p:nvPr>
        </p:nvSpPr>
        <p:spPr>
          <a:xfrm>
            <a:off x="2455492" y="419417"/>
            <a:ext cx="7390295" cy="986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新建工作資料夾 </a:t>
            </a:r>
            <a:r>
              <a:rPr lang="zh-TW" sz="36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WORK</a:t>
            </a:r>
            <a:r>
              <a:rPr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(或可自行命名)</a:t>
            </a:r>
            <a:endParaRPr sz="24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0" name="Google Shape;250;p6"/>
          <p:cNvSpPr/>
          <p:nvPr/>
        </p:nvSpPr>
        <p:spPr>
          <a:xfrm>
            <a:off x="4902400" y="4946170"/>
            <a:ext cx="5126970" cy="387047"/>
          </a:xfrm>
          <a:prstGeom prst="roundRect">
            <a:avLst>
              <a:gd fmla="val 25758" name="adj"/>
            </a:avLst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6"/>
          <p:cNvSpPr/>
          <p:nvPr/>
        </p:nvSpPr>
        <p:spPr>
          <a:xfrm>
            <a:off x="5264418" y="4405498"/>
            <a:ext cx="564340" cy="540672"/>
          </a:xfrm>
          <a:prstGeom prst="downArrow">
            <a:avLst>
              <a:gd fmla="val 32979" name="adj1"/>
              <a:gd fmla="val 50000" name="adj2"/>
            </a:avLst>
          </a:prstGeom>
          <a:solidFill>
            <a:srgbClr val="FFFF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7"/>
          <p:cNvPicPr preferRelativeResize="0"/>
          <p:nvPr/>
        </p:nvPicPr>
        <p:blipFill rotWithShape="1">
          <a:blip r:embed="rId3">
            <a:alphaModFix/>
          </a:blip>
          <a:srcRect b="46691" l="22431" r="19517" t="26897"/>
          <a:stretch/>
        </p:blipFill>
        <p:spPr>
          <a:xfrm>
            <a:off x="1481215" y="3253519"/>
            <a:ext cx="7637808" cy="1852566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7"/>
          <p:cNvSpPr txBox="1"/>
          <p:nvPr>
            <p:ph type="title"/>
          </p:nvPr>
        </p:nvSpPr>
        <p:spPr>
          <a:xfrm>
            <a:off x="395470" y="827737"/>
            <a:ext cx="10971372" cy="986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於</a:t>
            </a:r>
            <a:r>
              <a:rPr lang="zh-TW" sz="36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WORK</a:t>
            </a:r>
            <a:r>
              <a:rPr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資料夾中新建 </a:t>
            </a:r>
            <a:r>
              <a:rPr lang="zh-TW" sz="360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訓練</a:t>
            </a:r>
            <a:r>
              <a:rPr lang="zh-TW" sz="3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與 </a:t>
            </a:r>
            <a:r>
              <a:rPr lang="zh-TW" sz="36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測試</a:t>
            </a:r>
            <a:r>
              <a:rPr lang="zh-TW" sz="3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資料集</a:t>
            </a:r>
            <a:endParaRPr sz="3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9" name="Google Shape;259;p7"/>
          <p:cNvSpPr/>
          <p:nvPr/>
        </p:nvSpPr>
        <p:spPr>
          <a:xfrm>
            <a:off x="1859540" y="1833480"/>
            <a:ext cx="3130615" cy="817182"/>
          </a:xfrm>
          <a:prstGeom prst="roundRect">
            <a:avLst>
              <a:gd fmla="val 16667" name="adj"/>
            </a:avLst>
          </a:prstGeom>
          <a:solidFill>
            <a:srgbClr val="0070C0"/>
          </a:solidFill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25" lIns="121875" spcFirstLastPara="1" rIns="121875" wrap="square" tIns="609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rgbClr val="FFFF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資料夾名稱以英文命名</a:t>
            </a:r>
            <a:endParaRPr b="1" i="0" sz="2000" u="none" cap="none" strike="noStrike">
              <a:solidFill>
                <a:srgbClr val="FFFF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rgbClr val="FFFF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至少3組 訓練集</a:t>
            </a:r>
            <a:endParaRPr b="1" i="0" sz="2000" u="none" cap="none" strike="noStrike">
              <a:solidFill>
                <a:srgbClr val="FFFF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60" name="Google Shape;260;p7"/>
          <p:cNvSpPr/>
          <p:nvPr/>
        </p:nvSpPr>
        <p:spPr>
          <a:xfrm>
            <a:off x="6737039" y="1831940"/>
            <a:ext cx="1680185" cy="817182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25" lIns="121875" spcFirstLastPara="1" rIns="121875" wrap="square" tIns="609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rgbClr val="FFFF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建立Test </a:t>
            </a:r>
            <a:endParaRPr b="1" i="0" sz="2000" u="none" cap="none" strike="noStrike">
              <a:solidFill>
                <a:srgbClr val="FFFF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rgbClr val="FFFF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測試資料集</a:t>
            </a:r>
            <a:endParaRPr b="1" i="0" sz="2000" u="none" cap="none" strike="noStrike">
              <a:solidFill>
                <a:srgbClr val="FFFF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61" name="Google Shape;261;p7"/>
          <p:cNvSpPr/>
          <p:nvPr/>
        </p:nvSpPr>
        <p:spPr>
          <a:xfrm>
            <a:off x="7715426" y="3253519"/>
            <a:ext cx="1403597" cy="2286019"/>
          </a:xfrm>
          <a:prstGeom prst="roundRect">
            <a:avLst>
              <a:gd fmla="val 25758" name="adj"/>
            </a:avLst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7"/>
          <p:cNvSpPr/>
          <p:nvPr/>
        </p:nvSpPr>
        <p:spPr>
          <a:xfrm>
            <a:off x="1378951" y="3253519"/>
            <a:ext cx="5726954" cy="2286019"/>
          </a:xfrm>
          <a:prstGeom prst="roundRect">
            <a:avLst>
              <a:gd fmla="val 25758" name="adj"/>
            </a:avLst>
          </a:prstGeom>
          <a:noFill/>
          <a:ln cap="flat" cmpd="sng" w="5715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3" name="Google Shape;263;p7"/>
          <p:cNvCxnSpPr>
            <a:stCxn id="260" idx="2"/>
            <a:endCxn id="261" idx="0"/>
          </p:cNvCxnSpPr>
          <p:nvPr/>
        </p:nvCxnSpPr>
        <p:spPr>
          <a:xfrm flipH="1" rot="-5400000">
            <a:off x="7694882" y="2531372"/>
            <a:ext cx="604500" cy="840000"/>
          </a:xfrm>
          <a:prstGeom prst="bentConnector3">
            <a:avLst>
              <a:gd fmla="val 49991" name="adj1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64" name="Google Shape;264;p7"/>
          <p:cNvCxnSpPr>
            <a:stCxn id="259" idx="2"/>
            <a:endCxn id="262" idx="0"/>
          </p:cNvCxnSpPr>
          <p:nvPr/>
        </p:nvCxnSpPr>
        <p:spPr>
          <a:xfrm flipH="1" rot="-5400000">
            <a:off x="3532098" y="2543412"/>
            <a:ext cx="603000" cy="817500"/>
          </a:xfrm>
          <a:prstGeom prst="bentConnector3">
            <a:avLst>
              <a:gd fmla="val 49988" name="adj1"/>
            </a:avLst>
          </a:prstGeom>
          <a:noFill/>
          <a:ln cap="flat" cmpd="sng" w="76200">
            <a:solidFill>
              <a:srgbClr val="0070C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65" name="Google Shape;265;p7"/>
          <p:cNvSpPr/>
          <p:nvPr/>
        </p:nvSpPr>
        <p:spPr>
          <a:xfrm>
            <a:off x="3579829" y="4833636"/>
            <a:ext cx="1410326" cy="476664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25" lIns="121875" spcFirstLastPara="1" rIns="121875" wrap="square" tIns="609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Mantis</a:t>
            </a:r>
            <a:endParaRPr b="1" i="0" sz="2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66" name="Google Shape;266;p7"/>
          <p:cNvSpPr/>
          <p:nvPr/>
        </p:nvSpPr>
        <p:spPr>
          <a:xfrm>
            <a:off x="1574967" y="4833636"/>
            <a:ext cx="1410326" cy="476664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25" lIns="121875" spcFirstLastPara="1" rIns="121875" wrap="square" tIns="609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Locust</a:t>
            </a:r>
            <a:endParaRPr b="1" i="0" sz="2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67" name="Google Shape;267;p7"/>
          <p:cNvSpPr/>
          <p:nvPr/>
        </p:nvSpPr>
        <p:spPr>
          <a:xfrm>
            <a:off x="5658294" y="4833636"/>
            <a:ext cx="1257136" cy="476664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25" lIns="121875" spcFirstLastPara="1" rIns="121875" wrap="square" tIns="609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Other</a:t>
            </a:r>
            <a:endParaRPr b="1" i="0" sz="2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68" name="Google Shape;268;p7"/>
          <p:cNvSpPr/>
          <p:nvPr/>
        </p:nvSpPr>
        <p:spPr>
          <a:xfrm>
            <a:off x="7788656" y="4833636"/>
            <a:ext cx="1257136" cy="476664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25" lIns="121875" spcFirstLastPara="1" rIns="121875" wrap="square" tIns="609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Test</a:t>
            </a:r>
            <a:endParaRPr b="1" i="0" sz="2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69" name="Google Shape;269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8"/>
          <p:cNvSpPr txBox="1"/>
          <p:nvPr>
            <p:ph type="title"/>
          </p:nvPr>
        </p:nvSpPr>
        <p:spPr>
          <a:xfrm>
            <a:off x="1422548" y="495886"/>
            <a:ext cx="9039194" cy="986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將</a:t>
            </a:r>
            <a:r>
              <a:rPr lang="zh-TW" sz="36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訓練</a:t>
            </a:r>
            <a:r>
              <a:rPr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的圖像</a:t>
            </a:r>
            <a:r>
              <a:rPr lang="zh-TW" sz="36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依主題</a:t>
            </a:r>
            <a:r>
              <a:rPr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存入指定資料夾</a:t>
            </a:r>
            <a:endParaRPr sz="36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75" name="Google Shape;275;p8"/>
          <p:cNvSpPr/>
          <p:nvPr/>
        </p:nvSpPr>
        <p:spPr>
          <a:xfrm>
            <a:off x="3386429" y="1366012"/>
            <a:ext cx="5931743" cy="476664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25" lIns="121875" spcFirstLastPara="1" rIns="121875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各資料夾內至少存 </a:t>
            </a:r>
            <a:r>
              <a:rPr b="1" i="0" lang="zh-TW" sz="20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40 </a:t>
            </a:r>
            <a:r>
              <a:rPr b="1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張以上 </a:t>
            </a:r>
            <a:r>
              <a:rPr b="1" i="0" lang="zh-TW" sz="20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不重複 </a:t>
            </a:r>
            <a:r>
              <a:rPr b="1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的圖像檔案。</a:t>
            </a:r>
            <a:endParaRPr b="1" i="0" sz="2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76" name="Google Shape;276;p8"/>
          <p:cNvPicPr preferRelativeResize="0"/>
          <p:nvPr/>
        </p:nvPicPr>
        <p:blipFill rotWithShape="1">
          <a:blip r:embed="rId3">
            <a:alphaModFix/>
          </a:blip>
          <a:srcRect b="0" l="34002" r="3184" t="31208"/>
          <a:stretch/>
        </p:blipFill>
        <p:spPr>
          <a:xfrm>
            <a:off x="1020601" y="2048761"/>
            <a:ext cx="3506360" cy="295867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277" name="Google Shape;277;p8"/>
          <p:cNvPicPr preferRelativeResize="0"/>
          <p:nvPr/>
        </p:nvPicPr>
        <p:blipFill rotWithShape="1">
          <a:blip r:embed="rId4">
            <a:alphaModFix/>
          </a:blip>
          <a:srcRect b="0" l="34536" r="3983" t="31536"/>
          <a:stretch/>
        </p:blipFill>
        <p:spPr>
          <a:xfrm>
            <a:off x="4735675" y="2018813"/>
            <a:ext cx="3448410" cy="295867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278" name="Google Shape;278;p8"/>
          <p:cNvPicPr preferRelativeResize="0"/>
          <p:nvPr/>
        </p:nvPicPr>
        <p:blipFill rotWithShape="1">
          <a:blip r:embed="rId5">
            <a:alphaModFix/>
          </a:blip>
          <a:srcRect b="26427" l="44105" r="4161" t="30161"/>
          <a:stretch/>
        </p:blipFill>
        <p:spPr>
          <a:xfrm>
            <a:off x="8349163" y="2018811"/>
            <a:ext cx="3187285" cy="295867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279" name="Google Shape;279;p8"/>
          <p:cNvSpPr/>
          <p:nvPr/>
        </p:nvSpPr>
        <p:spPr>
          <a:xfrm>
            <a:off x="1020600" y="2048760"/>
            <a:ext cx="1171057" cy="476664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25" lIns="121875" spcFirstLastPara="1" rIns="121875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Mantis</a:t>
            </a:r>
            <a:endParaRPr b="1" i="0" sz="2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80" name="Google Shape;280;p8"/>
          <p:cNvSpPr/>
          <p:nvPr/>
        </p:nvSpPr>
        <p:spPr>
          <a:xfrm>
            <a:off x="4735675" y="2018811"/>
            <a:ext cx="1099068" cy="476664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25" lIns="121875" spcFirstLastPara="1" rIns="121875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Locust</a:t>
            </a:r>
            <a:endParaRPr b="1" i="0" sz="2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81" name="Google Shape;281;p8"/>
          <p:cNvSpPr/>
          <p:nvPr/>
        </p:nvSpPr>
        <p:spPr>
          <a:xfrm>
            <a:off x="8349163" y="2015303"/>
            <a:ext cx="1099637" cy="476664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25" lIns="121875" spcFirstLastPara="1" rIns="121875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Other</a:t>
            </a:r>
            <a:endParaRPr b="1" i="0" sz="2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82" name="Google Shape;282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9"/>
          <p:cNvSpPr txBox="1"/>
          <p:nvPr>
            <p:ph type="title"/>
          </p:nvPr>
        </p:nvSpPr>
        <p:spPr>
          <a:xfrm>
            <a:off x="1998831" y="398886"/>
            <a:ext cx="8159899" cy="986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zh-TW" sz="36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選取推論</a:t>
            </a:r>
            <a:r>
              <a:rPr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的圖像存入</a:t>
            </a:r>
            <a:r>
              <a:rPr lang="zh-TW" sz="36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Test </a:t>
            </a:r>
            <a:r>
              <a:rPr lang="zh-TW" sz="3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資料夾</a:t>
            </a:r>
            <a:endParaRPr sz="3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88" name="Google Shape;288;p9"/>
          <p:cNvSpPr/>
          <p:nvPr/>
        </p:nvSpPr>
        <p:spPr>
          <a:xfrm>
            <a:off x="1144138" y="1384953"/>
            <a:ext cx="10002833" cy="1157701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25" lIns="121875" spcFirstLastPara="1" rIns="121875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從訓練用的資料夾隨機挑選各5張照片</a:t>
            </a:r>
            <a:r>
              <a:rPr b="1" i="0" lang="zh-TW" sz="20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「剪下」</a:t>
            </a:r>
            <a:r>
              <a:rPr b="0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當測試推論圖檔，並將之另存</a:t>
            </a:r>
            <a:r>
              <a:rPr b="1" i="0" lang="zh-TW" sz="20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「貼上」</a:t>
            </a:r>
            <a:r>
              <a:rPr b="0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於 </a:t>
            </a:r>
            <a:r>
              <a:rPr b="1" i="0" lang="zh-TW" sz="20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Test</a:t>
            </a:r>
            <a:r>
              <a:rPr b="0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資料夾中。</a:t>
            </a:r>
            <a:endParaRPr b="0" i="0" sz="2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請注意：測試推論用的圖檔 </a:t>
            </a:r>
            <a:r>
              <a:rPr b="1" i="0" lang="zh-TW" sz="20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不可 </a:t>
            </a:r>
            <a:r>
              <a:rPr b="0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與訓練資料夾的圖像相同。</a:t>
            </a:r>
            <a:endParaRPr b="0" i="0" sz="2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89" name="Google Shape;289;p9"/>
          <p:cNvPicPr preferRelativeResize="0"/>
          <p:nvPr/>
        </p:nvPicPr>
        <p:blipFill rotWithShape="1">
          <a:blip r:embed="rId3">
            <a:alphaModFix/>
          </a:blip>
          <a:srcRect b="9516" l="34348" r="3560" t="33548"/>
          <a:stretch/>
        </p:blipFill>
        <p:spPr>
          <a:xfrm>
            <a:off x="3917749" y="2687797"/>
            <a:ext cx="4455609" cy="3147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5"/>
          <p:cNvSpPr txBox="1"/>
          <p:nvPr/>
        </p:nvSpPr>
        <p:spPr>
          <a:xfrm>
            <a:off x="1111148" y="470246"/>
            <a:ext cx="997595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zh-TW" sz="36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微軟Lobe.ai影像分類訓練實作課程簡介</a:t>
            </a:r>
            <a:endParaRPr b="1" i="0" sz="36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4" name="Google Shape;104;p65"/>
          <p:cNvSpPr txBox="1"/>
          <p:nvPr/>
        </p:nvSpPr>
        <p:spPr>
          <a:xfrm>
            <a:off x="409523" y="1734814"/>
            <a:ext cx="11379200" cy="3758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AutoNum type="arabicPeriod"/>
            </a:pPr>
            <a:r>
              <a:rPr b="0" i="0" lang="zh-TW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註冊並下載 Microsoft Lobe.ai 進行影像辨識分類自訓練模型。</a:t>
            </a:r>
            <a:endParaRPr b="0" i="0" sz="2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AutoNum type="arabicPeriod"/>
            </a:pPr>
            <a:r>
              <a:rPr b="0" i="0" lang="zh-TW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透過 Lobe.ai 平台進行即時影像辨識分類測試。</a:t>
            </a:r>
            <a:endParaRPr b="0" i="0" sz="2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AutoNum type="arabicPeriod"/>
            </a:pPr>
            <a:r>
              <a:rPr b="0" i="0" lang="zh-TW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匯出Tensorflow Lite自訓練模型進行後續邊緣運算測試。</a:t>
            </a:r>
            <a:endParaRPr b="0" i="0" sz="2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AutoNum type="arabicPeriod"/>
            </a:pPr>
            <a:r>
              <a:rPr b="0" i="0" lang="zh-TW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個人電腦(或筆電)安裝Anaconda虛擬環境以操作Python程式。</a:t>
            </a:r>
            <a:endParaRPr b="0" i="0" sz="2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AutoNum type="arabicPeriod"/>
            </a:pPr>
            <a:r>
              <a:rPr b="0" i="0" lang="zh-TW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透過Python範例程式進行程式修改實作。</a:t>
            </a:r>
            <a:endParaRPr b="0" i="0" sz="2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AutoNum type="arabicPeriod"/>
            </a:pPr>
            <a:r>
              <a:rPr b="0" i="0" lang="zh-TW" sz="2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使用Webcam進行即時影像辨識分類測試。</a:t>
            </a:r>
            <a:endParaRPr b="0" i="0" sz="2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5" name="Google Shape;10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7"/>
          <p:cNvSpPr txBox="1"/>
          <p:nvPr>
            <p:ph type="title"/>
          </p:nvPr>
        </p:nvSpPr>
        <p:spPr>
          <a:xfrm>
            <a:off x="1797281" y="233747"/>
            <a:ext cx="8159899" cy="986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zh-TW" sz="3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下載 </a:t>
            </a:r>
            <a:r>
              <a:rPr lang="zh-TW" sz="360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Lobe.ai</a:t>
            </a:r>
            <a:r>
              <a:rPr lang="zh-TW" sz="3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軟體</a:t>
            </a:r>
            <a:endParaRPr sz="3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96" name="Google Shape;296;p77"/>
          <p:cNvSpPr/>
          <p:nvPr/>
        </p:nvSpPr>
        <p:spPr>
          <a:xfrm>
            <a:off x="4574932" y="1052360"/>
            <a:ext cx="2740268" cy="476664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25" lIns="121875" spcFirstLastPara="1" rIns="121875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sng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https://www.lobe.ai</a:t>
            </a:r>
            <a:endParaRPr b="0" i="0" sz="2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97" name="Google Shape;297;p77"/>
          <p:cNvPicPr preferRelativeResize="0"/>
          <p:nvPr/>
        </p:nvPicPr>
        <p:blipFill rotWithShape="1">
          <a:blip r:embed="rId4">
            <a:alphaModFix/>
          </a:blip>
          <a:srcRect b="0" l="3207" r="3937" t="14461"/>
          <a:stretch/>
        </p:blipFill>
        <p:spPr>
          <a:xfrm>
            <a:off x="1690263" y="1684103"/>
            <a:ext cx="8509606" cy="4179269"/>
          </a:xfrm>
          <a:prstGeom prst="roundRect">
            <a:avLst>
              <a:gd fmla="val 8194" name="adj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298" name="Google Shape;298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8"/>
          <p:cNvSpPr txBox="1"/>
          <p:nvPr>
            <p:ph type="title"/>
          </p:nvPr>
        </p:nvSpPr>
        <p:spPr>
          <a:xfrm>
            <a:off x="608474" y="2216665"/>
            <a:ext cx="10971372" cy="202929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建立 Lobe.ai 影像分類專案</a:t>
            </a:r>
            <a:endParaRPr sz="36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04" name="Google Shape;30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79"/>
          <p:cNvSpPr txBox="1"/>
          <p:nvPr>
            <p:ph type="title"/>
          </p:nvPr>
        </p:nvSpPr>
        <p:spPr>
          <a:xfrm>
            <a:off x="1946630" y="259201"/>
            <a:ext cx="8159899" cy="986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zh-TW" sz="3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建立新專案</a:t>
            </a:r>
            <a:endParaRPr sz="3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10" name="Google Shape;310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6432" y="1245268"/>
            <a:ext cx="6200297" cy="449684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11" name="Google Shape;311;p79"/>
          <p:cNvSpPr/>
          <p:nvPr/>
        </p:nvSpPr>
        <p:spPr>
          <a:xfrm>
            <a:off x="3189966" y="5012487"/>
            <a:ext cx="1682818" cy="387047"/>
          </a:xfrm>
          <a:prstGeom prst="roundRect">
            <a:avLst>
              <a:gd fmla="val 25758" name="adj"/>
            </a:avLst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79"/>
          <p:cNvSpPr/>
          <p:nvPr/>
        </p:nvSpPr>
        <p:spPr>
          <a:xfrm>
            <a:off x="3749205" y="4471815"/>
            <a:ext cx="564340" cy="540672"/>
          </a:xfrm>
          <a:prstGeom prst="downArrow">
            <a:avLst>
              <a:gd fmla="val 32979" name="adj1"/>
              <a:gd fmla="val 50000" name="adj2"/>
            </a:avLst>
          </a:prstGeom>
          <a:solidFill>
            <a:srgbClr val="FFFF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4838" y="1282998"/>
            <a:ext cx="8221783" cy="43833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19" name="Google Shape;319;p80"/>
          <p:cNvSpPr txBox="1"/>
          <p:nvPr>
            <p:ph type="title"/>
          </p:nvPr>
        </p:nvSpPr>
        <p:spPr>
          <a:xfrm>
            <a:off x="1985966" y="289921"/>
            <a:ext cx="8159899" cy="986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zh-TW" sz="3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設定專案名稱</a:t>
            </a:r>
            <a:endParaRPr sz="3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20" name="Google Shape;320;p80"/>
          <p:cNvSpPr/>
          <p:nvPr/>
        </p:nvSpPr>
        <p:spPr>
          <a:xfrm>
            <a:off x="1814838" y="1607718"/>
            <a:ext cx="1682818" cy="387047"/>
          </a:xfrm>
          <a:prstGeom prst="roundRect">
            <a:avLst>
              <a:gd fmla="val 25758" name="adj"/>
            </a:avLst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80"/>
          <p:cNvSpPr/>
          <p:nvPr/>
        </p:nvSpPr>
        <p:spPr>
          <a:xfrm>
            <a:off x="2374077" y="1067046"/>
            <a:ext cx="564340" cy="540672"/>
          </a:xfrm>
          <a:prstGeom prst="downArrow">
            <a:avLst>
              <a:gd fmla="val 32979" name="adj1"/>
              <a:gd fmla="val 50000" name="adj2"/>
            </a:avLst>
          </a:prstGeom>
          <a:solidFill>
            <a:srgbClr val="FFFF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Google Shape;322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710" y="1147995"/>
            <a:ext cx="8638194" cy="460532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28" name="Google Shape;328;p81"/>
          <p:cNvSpPr txBox="1"/>
          <p:nvPr>
            <p:ph type="title"/>
          </p:nvPr>
        </p:nvSpPr>
        <p:spPr>
          <a:xfrm>
            <a:off x="2102082" y="186178"/>
            <a:ext cx="8159899" cy="986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zh-TW" sz="3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新增訓練素材</a:t>
            </a:r>
            <a:endParaRPr sz="3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29" name="Google Shape;329;p81"/>
          <p:cNvSpPr/>
          <p:nvPr/>
        </p:nvSpPr>
        <p:spPr>
          <a:xfrm>
            <a:off x="1752853" y="1934813"/>
            <a:ext cx="1682818" cy="387047"/>
          </a:xfrm>
          <a:prstGeom prst="roundRect">
            <a:avLst>
              <a:gd fmla="val 25758" name="adj"/>
            </a:avLst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81"/>
          <p:cNvSpPr/>
          <p:nvPr/>
        </p:nvSpPr>
        <p:spPr>
          <a:xfrm>
            <a:off x="2312092" y="1394141"/>
            <a:ext cx="564340" cy="540672"/>
          </a:xfrm>
          <a:prstGeom prst="downArrow">
            <a:avLst>
              <a:gd fmla="val 55480" name="adj1"/>
              <a:gd fmla="val 50000" name="adj2"/>
            </a:avLst>
          </a:prstGeom>
          <a:solidFill>
            <a:srgbClr val="FFFF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19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81"/>
          <p:cNvSpPr/>
          <p:nvPr/>
        </p:nvSpPr>
        <p:spPr>
          <a:xfrm>
            <a:off x="9104686" y="1460682"/>
            <a:ext cx="841409" cy="387047"/>
          </a:xfrm>
          <a:prstGeom prst="roundRect">
            <a:avLst>
              <a:gd fmla="val 25758" name="adj"/>
            </a:avLst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81"/>
          <p:cNvSpPr/>
          <p:nvPr/>
        </p:nvSpPr>
        <p:spPr>
          <a:xfrm>
            <a:off x="7227155" y="3180539"/>
            <a:ext cx="2555686" cy="491743"/>
          </a:xfrm>
          <a:prstGeom prst="roundRect">
            <a:avLst>
              <a:gd fmla="val 25758" name="adj"/>
            </a:avLst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81"/>
          <p:cNvSpPr/>
          <p:nvPr/>
        </p:nvSpPr>
        <p:spPr>
          <a:xfrm>
            <a:off x="9243219" y="920010"/>
            <a:ext cx="564340" cy="540672"/>
          </a:xfrm>
          <a:prstGeom prst="downArrow">
            <a:avLst>
              <a:gd fmla="val 55480" name="adj1"/>
              <a:gd fmla="val 50000" name="adj2"/>
            </a:avLst>
          </a:prstGeom>
          <a:solidFill>
            <a:srgbClr val="FFFF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19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81"/>
          <p:cNvSpPr/>
          <p:nvPr/>
        </p:nvSpPr>
        <p:spPr>
          <a:xfrm>
            <a:off x="8222828" y="2639867"/>
            <a:ext cx="564340" cy="540672"/>
          </a:xfrm>
          <a:prstGeom prst="downArrow">
            <a:avLst>
              <a:gd fmla="val 55480" name="adj1"/>
              <a:gd fmla="val 50000" name="adj2"/>
            </a:avLst>
          </a:prstGeom>
          <a:solidFill>
            <a:srgbClr val="FFFF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19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" name="Google Shape;335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82"/>
          <p:cNvPicPr preferRelativeResize="0"/>
          <p:nvPr/>
        </p:nvPicPr>
        <p:blipFill rotWithShape="1">
          <a:blip r:embed="rId3">
            <a:alphaModFix/>
          </a:blip>
          <a:srcRect b="10203" l="0" r="0" t="0"/>
          <a:stretch/>
        </p:blipFill>
        <p:spPr>
          <a:xfrm>
            <a:off x="1796985" y="1282199"/>
            <a:ext cx="8255184" cy="395204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41" name="Google Shape;341;p82"/>
          <p:cNvSpPr txBox="1"/>
          <p:nvPr>
            <p:ph type="title"/>
          </p:nvPr>
        </p:nvSpPr>
        <p:spPr>
          <a:xfrm>
            <a:off x="2383508" y="320430"/>
            <a:ext cx="8159899" cy="986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zh-TW" sz="3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新增訓練素材</a:t>
            </a:r>
            <a:endParaRPr sz="3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42" name="Google Shape;342;p82"/>
          <p:cNvSpPr/>
          <p:nvPr/>
        </p:nvSpPr>
        <p:spPr>
          <a:xfrm>
            <a:off x="4700046" y="2920285"/>
            <a:ext cx="2449061" cy="387047"/>
          </a:xfrm>
          <a:prstGeom prst="roundRect">
            <a:avLst>
              <a:gd fmla="val 25758" name="adj"/>
            </a:avLst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82"/>
          <p:cNvSpPr/>
          <p:nvPr/>
        </p:nvSpPr>
        <p:spPr>
          <a:xfrm>
            <a:off x="5642405" y="2379613"/>
            <a:ext cx="564340" cy="540672"/>
          </a:xfrm>
          <a:prstGeom prst="downArrow">
            <a:avLst>
              <a:gd fmla="val 55480" name="adj1"/>
              <a:gd fmla="val 50000" name="adj2"/>
            </a:avLst>
          </a:prstGeom>
          <a:solidFill>
            <a:srgbClr val="FFFF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19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12088" y="3569096"/>
            <a:ext cx="4053676" cy="3138057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45" name="Google Shape;345;p82"/>
          <p:cNvSpPr/>
          <p:nvPr/>
        </p:nvSpPr>
        <p:spPr>
          <a:xfrm>
            <a:off x="5456615" y="4592506"/>
            <a:ext cx="1618181" cy="285423"/>
          </a:xfrm>
          <a:prstGeom prst="roundRect">
            <a:avLst>
              <a:gd fmla="val 25758" name="adj"/>
            </a:avLst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82"/>
          <p:cNvSpPr/>
          <p:nvPr/>
        </p:nvSpPr>
        <p:spPr>
          <a:xfrm>
            <a:off x="5848448" y="6421730"/>
            <a:ext cx="716597" cy="285423"/>
          </a:xfrm>
          <a:prstGeom prst="roundRect">
            <a:avLst>
              <a:gd fmla="val 25758" name="adj"/>
            </a:avLst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82"/>
          <p:cNvSpPr/>
          <p:nvPr/>
        </p:nvSpPr>
        <p:spPr>
          <a:xfrm>
            <a:off x="5939091" y="4051834"/>
            <a:ext cx="564340" cy="540672"/>
          </a:xfrm>
          <a:prstGeom prst="downArrow">
            <a:avLst>
              <a:gd fmla="val 55480" name="adj1"/>
              <a:gd fmla="val 50000" name="adj2"/>
            </a:avLst>
          </a:prstGeom>
          <a:solidFill>
            <a:srgbClr val="FFFF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19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82"/>
          <p:cNvSpPr/>
          <p:nvPr/>
        </p:nvSpPr>
        <p:spPr>
          <a:xfrm>
            <a:off x="5924577" y="5881057"/>
            <a:ext cx="564340" cy="540672"/>
          </a:xfrm>
          <a:prstGeom prst="downArrow">
            <a:avLst>
              <a:gd fmla="val 55480" name="adj1"/>
              <a:gd fmla="val 50000" name="adj2"/>
            </a:avLst>
          </a:prstGeom>
          <a:solidFill>
            <a:srgbClr val="FFFF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19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9" name="Google Shape;349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83"/>
          <p:cNvPicPr preferRelativeResize="0"/>
          <p:nvPr/>
        </p:nvPicPr>
        <p:blipFill rotWithShape="1">
          <a:blip r:embed="rId3">
            <a:alphaModFix/>
          </a:blip>
          <a:srcRect b="15502" l="0" r="0" t="0"/>
          <a:stretch/>
        </p:blipFill>
        <p:spPr>
          <a:xfrm>
            <a:off x="1331054" y="1330385"/>
            <a:ext cx="9454120" cy="425890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55" name="Google Shape;355;p83"/>
          <p:cNvSpPr txBox="1"/>
          <p:nvPr>
            <p:ph type="title"/>
          </p:nvPr>
        </p:nvSpPr>
        <p:spPr>
          <a:xfrm>
            <a:off x="2284259" y="344319"/>
            <a:ext cx="8159899" cy="986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zh-TW" sz="3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新增訓練素材</a:t>
            </a:r>
            <a:endParaRPr sz="3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56" name="Google Shape;356;p83"/>
          <p:cNvSpPr/>
          <p:nvPr/>
        </p:nvSpPr>
        <p:spPr>
          <a:xfrm>
            <a:off x="4689024" y="3459837"/>
            <a:ext cx="2690331" cy="501980"/>
          </a:xfrm>
          <a:prstGeom prst="roundRect">
            <a:avLst>
              <a:gd fmla="val 25758" name="adj"/>
            </a:avLst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83"/>
          <p:cNvSpPr/>
          <p:nvPr/>
        </p:nvSpPr>
        <p:spPr>
          <a:xfrm>
            <a:off x="5752018" y="2919165"/>
            <a:ext cx="564340" cy="540672"/>
          </a:xfrm>
          <a:prstGeom prst="downArrow">
            <a:avLst>
              <a:gd fmla="val 55480" name="adj1"/>
              <a:gd fmla="val 50000" name="adj2"/>
            </a:avLst>
          </a:prstGeom>
          <a:solidFill>
            <a:srgbClr val="FFFF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19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83"/>
          <p:cNvSpPr/>
          <p:nvPr/>
        </p:nvSpPr>
        <p:spPr>
          <a:xfrm>
            <a:off x="5975645" y="4680819"/>
            <a:ext cx="1440386" cy="501980"/>
          </a:xfrm>
          <a:prstGeom prst="roundRect">
            <a:avLst>
              <a:gd fmla="val 25758" name="adj"/>
            </a:avLst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83"/>
          <p:cNvSpPr/>
          <p:nvPr/>
        </p:nvSpPr>
        <p:spPr>
          <a:xfrm>
            <a:off x="6413668" y="4140147"/>
            <a:ext cx="564340" cy="540672"/>
          </a:xfrm>
          <a:prstGeom prst="downArrow">
            <a:avLst>
              <a:gd fmla="val 55480" name="adj1"/>
              <a:gd fmla="val 50000" name="adj2"/>
            </a:avLst>
          </a:prstGeom>
          <a:solidFill>
            <a:srgbClr val="FFFF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19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" name="Google Shape;360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84"/>
          <p:cNvPicPr preferRelativeResize="0"/>
          <p:nvPr/>
        </p:nvPicPr>
        <p:blipFill rotWithShape="1">
          <a:blip r:embed="rId3">
            <a:alphaModFix/>
          </a:blip>
          <a:srcRect b="0" l="0" r="46327" t="0"/>
          <a:stretch/>
        </p:blipFill>
        <p:spPr>
          <a:xfrm>
            <a:off x="2067454" y="1325475"/>
            <a:ext cx="5019127" cy="498557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66" name="Google Shape;366;p84"/>
          <p:cNvSpPr txBox="1"/>
          <p:nvPr>
            <p:ph type="title"/>
          </p:nvPr>
        </p:nvSpPr>
        <p:spPr>
          <a:xfrm>
            <a:off x="1921941" y="292279"/>
            <a:ext cx="8159899" cy="986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zh-TW" sz="3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設定訓練策略</a:t>
            </a:r>
            <a:endParaRPr sz="3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67" name="Google Shape;367;p84"/>
          <p:cNvSpPr/>
          <p:nvPr/>
        </p:nvSpPr>
        <p:spPr>
          <a:xfrm>
            <a:off x="2057090" y="1283737"/>
            <a:ext cx="356499" cy="378960"/>
          </a:xfrm>
          <a:prstGeom prst="roundRect">
            <a:avLst>
              <a:gd fmla="val 25758" name="adj"/>
            </a:avLst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84"/>
          <p:cNvSpPr/>
          <p:nvPr/>
        </p:nvSpPr>
        <p:spPr>
          <a:xfrm>
            <a:off x="1953169" y="742539"/>
            <a:ext cx="564340" cy="540672"/>
          </a:xfrm>
          <a:prstGeom prst="downArrow">
            <a:avLst>
              <a:gd fmla="val 55480" name="adj1"/>
              <a:gd fmla="val 50000" name="adj2"/>
            </a:avLst>
          </a:prstGeom>
          <a:solidFill>
            <a:srgbClr val="FFFF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19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84"/>
          <p:cNvSpPr/>
          <p:nvPr/>
        </p:nvSpPr>
        <p:spPr>
          <a:xfrm>
            <a:off x="2135613" y="2492732"/>
            <a:ext cx="1509715" cy="378960"/>
          </a:xfrm>
          <a:prstGeom prst="roundRect">
            <a:avLst>
              <a:gd fmla="val 25758" name="adj"/>
            </a:avLst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84"/>
          <p:cNvSpPr/>
          <p:nvPr/>
        </p:nvSpPr>
        <p:spPr>
          <a:xfrm>
            <a:off x="2608301" y="1952061"/>
            <a:ext cx="564340" cy="540672"/>
          </a:xfrm>
          <a:prstGeom prst="downArrow">
            <a:avLst>
              <a:gd fmla="val 55480" name="adj1"/>
              <a:gd fmla="val 50000" name="adj2"/>
            </a:avLst>
          </a:prstGeom>
          <a:solidFill>
            <a:srgbClr val="FFFF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19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1" name="Google Shape;371;p84"/>
          <p:cNvPicPr preferRelativeResize="0"/>
          <p:nvPr/>
        </p:nvPicPr>
        <p:blipFill rotWithShape="1">
          <a:blip r:embed="rId4">
            <a:alphaModFix/>
          </a:blip>
          <a:srcRect b="50476" l="32945" r="33151" t="2952"/>
          <a:stretch/>
        </p:blipFill>
        <p:spPr>
          <a:xfrm>
            <a:off x="7399612" y="1325475"/>
            <a:ext cx="3136965" cy="2297248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72" name="Google Shape;372;p84"/>
          <p:cNvSpPr/>
          <p:nvPr/>
        </p:nvSpPr>
        <p:spPr>
          <a:xfrm>
            <a:off x="7697488" y="2326775"/>
            <a:ext cx="2639868" cy="1176927"/>
          </a:xfrm>
          <a:prstGeom prst="roundRect">
            <a:avLst>
              <a:gd fmla="val 25758" name="adj"/>
            </a:avLst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84"/>
          <p:cNvSpPr/>
          <p:nvPr/>
        </p:nvSpPr>
        <p:spPr>
          <a:xfrm>
            <a:off x="8735251" y="1786104"/>
            <a:ext cx="564340" cy="540672"/>
          </a:xfrm>
          <a:prstGeom prst="downArrow">
            <a:avLst>
              <a:gd fmla="val 55480" name="adj1"/>
              <a:gd fmla="val 50000" name="adj2"/>
            </a:avLst>
          </a:prstGeom>
          <a:solidFill>
            <a:srgbClr val="FFFF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19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4" name="Google Shape;374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9230" y="1165933"/>
            <a:ext cx="9029470" cy="4813933"/>
          </a:xfrm>
          <a:prstGeom prst="roundRect">
            <a:avLst>
              <a:gd fmla="val 4607" name="adj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80" name="Google Shape;380;p85"/>
          <p:cNvSpPr txBox="1"/>
          <p:nvPr>
            <p:ph type="title"/>
          </p:nvPr>
        </p:nvSpPr>
        <p:spPr>
          <a:xfrm>
            <a:off x="2160140" y="276887"/>
            <a:ext cx="8159899" cy="986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zh-TW" sz="3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神經網路模型訓練</a:t>
            </a:r>
            <a:endParaRPr sz="3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81" name="Google Shape;381;p85"/>
          <p:cNvSpPr/>
          <p:nvPr/>
        </p:nvSpPr>
        <p:spPr>
          <a:xfrm>
            <a:off x="1557753" y="2574275"/>
            <a:ext cx="1865269" cy="378960"/>
          </a:xfrm>
          <a:prstGeom prst="roundRect">
            <a:avLst>
              <a:gd fmla="val 25758" name="adj"/>
            </a:avLst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85"/>
          <p:cNvSpPr/>
          <p:nvPr/>
        </p:nvSpPr>
        <p:spPr>
          <a:xfrm>
            <a:off x="2208218" y="2033603"/>
            <a:ext cx="564340" cy="540672"/>
          </a:xfrm>
          <a:prstGeom prst="downArrow">
            <a:avLst>
              <a:gd fmla="val 55480" name="adj1"/>
              <a:gd fmla="val 50000" name="adj2"/>
            </a:avLst>
          </a:prstGeom>
          <a:solidFill>
            <a:srgbClr val="FFFF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9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9563" y="1320519"/>
            <a:ext cx="8353911" cy="4453768"/>
          </a:xfrm>
          <a:prstGeom prst="roundRect">
            <a:avLst>
              <a:gd fmla="val 5261" name="adj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89" name="Google Shape;389;p86"/>
          <p:cNvSpPr txBox="1"/>
          <p:nvPr>
            <p:ph type="title"/>
          </p:nvPr>
        </p:nvSpPr>
        <p:spPr>
          <a:xfrm>
            <a:off x="1826170" y="197573"/>
            <a:ext cx="8159899" cy="986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zh-TW" sz="3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推論測試 (即時影像辨識)</a:t>
            </a:r>
            <a:endParaRPr sz="3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90" name="Google Shape;390;p86"/>
          <p:cNvSpPr/>
          <p:nvPr/>
        </p:nvSpPr>
        <p:spPr>
          <a:xfrm>
            <a:off x="1499563" y="2968279"/>
            <a:ext cx="1865269" cy="378960"/>
          </a:xfrm>
          <a:prstGeom prst="roundRect">
            <a:avLst>
              <a:gd fmla="val 25758" name="adj"/>
            </a:avLst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86"/>
          <p:cNvSpPr/>
          <p:nvPr/>
        </p:nvSpPr>
        <p:spPr>
          <a:xfrm>
            <a:off x="2150028" y="2427607"/>
            <a:ext cx="564340" cy="540672"/>
          </a:xfrm>
          <a:prstGeom prst="downArrow">
            <a:avLst>
              <a:gd fmla="val 55480" name="adj1"/>
              <a:gd fmla="val 50000" name="adj2"/>
            </a:avLst>
          </a:prstGeom>
          <a:solidFill>
            <a:srgbClr val="FFFF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19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86"/>
          <p:cNvSpPr/>
          <p:nvPr/>
        </p:nvSpPr>
        <p:spPr>
          <a:xfrm>
            <a:off x="6212637" y="1623531"/>
            <a:ext cx="785910" cy="378960"/>
          </a:xfrm>
          <a:prstGeom prst="roundRect">
            <a:avLst>
              <a:gd fmla="val 25758" name="adj"/>
            </a:avLst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86"/>
          <p:cNvSpPr/>
          <p:nvPr/>
        </p:nvSpPr>
        <p:spPr>
          <a:xfrm>
            <a:off x="6323420" y="1097398"/>
            <a:ext cx="564340" cy="540672"/>
          </a:xfrm>
          <a:prstGeom prst="downArrow">
            <a:avLst>
              <a:gd fmla="val 55480" name="adj1"/>
              <a:gd fmla="val 50000" name="adj2"/>
            </a:avLst>
          </a:prstGeom>
          <a:solidFill>
            <a:srgbClr val="FFFF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19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4" name="Google Shape;394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6"/>
          <p:cNvSpPr txBox="1"/>
          <p:nvPr>
            <p:ph idx="4294967295" type="title"/>
          </p:nvPr>
        </p:nvSpPr>
        <p:spPr>
          <a:xfrm>
            <a:off x="2612571" y="375472"/>
            <a:ext cx="6894513" cy="1014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crosoft JhengHei"/>
              <a:buNone/>
            </a:pPr>
            <a:r>
              <a:rPr b="1"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影像辨識技術應用領域</a:t>
            </a:r>
            <a:endParaRPr/>
          </a:p>
        </p:txBody>
      </p:sp>
      <p:grpSp>
        <p:nvGrpSpPr>
          <p:cNvPr id="111" name="Google Shape;111;p66"/>
          <p:cNvGrpSpPr/>
          <p:nvPr/>
        </p:nvGrpSpPr>
        <p:grpSpPr>
          <a:xfrm>
            <a:off x="3982764" y="1932457"/>
            <a:ext cx="3440952" cy="2709807"/>
            <a:chOff x="0" y="0"/>
            <a:chExt cx="3440952" cy="2709807"/>
          </a:xfrm>
        </p:grpSpPr>
        <p:sp>
          <p:nvSpPr>
            <p:cNvPr id="112" name="Google Shape;112;p66"/>
            <p:cNvSpPr/>
            <p:nvPr/>
          </p:nvSpPr>
          <p:spPr>
            <a:xfrm rot="-5400000">
              <a:off x="182786" y="-182786"/>
              <a:ext cx="1354903" cy="1720476"/>
            </a:xfrm>
            <a:prstGeom prst="round1Rect">
              <a:avLst>
                <a:gd fmla="val 16667" name="adj"/>
              </a:avLst>
            </a:prstGeom>
            <a:solidFill>
              <a:srgbClr val="49ACC5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66"/>
            <p:cNvSpPr txBox="1"/>
            <p:nvPr/>
          </p:nvSpPr>
          <p:spPr>
            <a:xfrm>
              <a:off x="0" y="0"/>
              <a:ext cx="1720476" cy="10161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4900" lIns="184900" spcFirstLastPara="1" rIns="184900" wrap="square" tIns="18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2600" u="none" cap="none" strike="noStrik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分類</a:t>
              </a:r>
              <a:endParaRPr b="1" i="0" sz="26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4" name="Google Shape;114;p66"/>
            <p:cNvSpPr/>
            <p:nvPr/>
          </p:nvSpPr>
          <p:spPr>
            <a:xfrm>
              <a:off x="1720476" y="0"/>
              <a:ext cx="1720476" cy="1354903"/>
            </a:xfrm>
            <a:prstGeom prst="round1Rect">
              <a:avLst>
                <a:gd fmla="val 16667" name="adj"/>
              </a:avLst>
            </a:prstGeom>
            <a:solidFill>
              <a:srgbClr val="47D670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66"/>
            <p:cNvSpPr txBox="1"/>
            <p:nvPr/>
          </p:nvSpPr>
          <p:spPr>
            <a:xfrm>
              <a:off x="1720476" y="0"/>
              <a:ext cx="1720476" cy="10161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4900" lIns="184900" spcFirstLastPara="1" rIns="184900" wrap="square" tIns="18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2600" u="none" cap="none" strike="noStrik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目標偵測</a:t>
              </a:r>
              <a:endParaRPr b="1" i="0" sz="26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6" name="Google Shape;116;p66"/>
            <p:cNvSpPr/>
            <p:nvPr/>
          </p:nvSpPr>
          <p:spPr>
            <a:xfrm rot="10800000">
              <a:off x="0" y="1354903"/>
              <a:ext cx="1720476" cy="1354903"/>
            </a:xfrm>
            <a:prstGeom prst="round1Rect">
              <a:avLst>
                <a:gd fmla="val 16667" name="adj"/>
              </a:avLst>
            </a:prstGeom>
            <a:solidFill>
              <a:srgbClr val="ABE745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66"/>
            <p:cNvSpPr txBox="1"/>
            <p:nvPr/>
          </p:nvSpPr>
          <p:spPr>
            <a:xfrm>
              <a:off x="0" y="1693629"/>
              <a:ext cx="1720476" cy="10161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4900" lIns="184900" spcFirstLastPara="1" rIns="184900" wrap="square" tIns="18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2600" u="none" cap="none" strike="noStrik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分割</a:t>
              </a:r>
              <a:endParaRPr b="1" i="0" sz="26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8" name="Google Shape;118;p66"/>
            <p:cNvSpPr/>
            <p:nvPr/>
          </p:nvSpPr>
          <p:spPr>
            <a:xfrm rot="5400000">
              <a:off x="1903262" y="1172117"/>
              <a:ext cx="1354903" cy="1720476"/>
            </a:xfrm>
            <a:prstGeom prst="round1Rect">
              <a:avLst>
                <a:gd fmla="val 16667" name="adj"/>
              </a:avLst>
            </a:prstGeom>
            <a:solidFill>
              <a:srgbClr val="F69444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66"/>
            <p:cNvSpPr txBox="1"/>
            <p:nvPr/>
          </p:nvSpPr>
          <p:spPr>
            <a:xfrm>
              <a:off x="1720476" y="1693629"/>
              <a:ext cx="1720476" cy="10161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4900" lIns="184900" spcFirstLastPara="1" rIns="184900" wrap="square" tIns="18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2600" u="none" cap="none" strike="noStrik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風格轉換</a:t>
              </a:r>
              <a:endParaRPr b="1" i="0" sz="26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20" name="Google Shape;120;p66"/>
            <p:cNvSpPr/>
            <p:nvPr/>
          </p:nvSpPr>
          <p:spPr>
            <a:xfrm>
              <a:off x="887297" y="825292"/>
              <a:ext cx="1666356" cy="1059222"/>
            </a:xfrm>
            <a:prstGeom prst="roundRect">
              <a:avLst>
                <a:gd fmla="val 16667" name="adj"/>
              </a:avLst>
            </a:prstGeom>
            <a:solidFill>
              <a:srgbClr val="CDE1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66"/>
            <p:cNvSpPr txBox="1"/>
            <p:nvPr/>
          </p:nvSpPr>
          <p:spPr>
            <a:xfrm>
              <a:off x="939004" y="876999"/>
              <a:ext cx="1562942" cy="9558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26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影像辨識</a:t>
              </a:r>
              <a:endParaRPr b="1" i="0" sz="26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22" name="Google Shape;122;p66"/>
          <p:cNvSpPr/>
          <p:nvPr/>
        </p:nvSpPr>
        <p:spPr>
          <a:xfrm>
            <a:off x="2132197" y="1389884"/>
            <a:ext cx="1721752" cy="1239871"/>
          </a:xfrm>
          <a:prstGeom prst="wedgeEllipseCallout">
            <a:avLst>
              <a:gd fmla="val 82500" name="adj1"/>
              <a:gd fmla="val 30262" name="adj2"/>
            </a:avLst>
          </a:prstGeom>
          <a:gradFill>
            <a:gsLst>
              <a:gs pos="0">
                <a:srgbClr val="284971"/>
              </a:gs>
              <a:gs pos="50000">
                <a:srgbClr val="3B6AA4"/>
              </a:gs>
              <a:gs pos="100000">
                <a:srgbClr val="4680C5"/>
              </a:gs>
            </a:gsLst>
            <a:lin ang="5400000" scaled="0"/>
          </a:gra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4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是甚麼?</a:t>
            </a:r>
            <a:endParaRPr b="1" i="0" sz="24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3" name="Google Shape;123;p66"/>
          <p:cNvSpPr/>
          <p:nvPr/>
        </p:nvSpPr>
        <p:spPr>
          <a:xfrm>
            <a:off x="2132197" y="4124464"/>
            <a:ext cx="1721752" cy="1239871"/>
          </a:xfrm>
          <a:prstGeom prst="wedgeEllipseCallout">
            <a:avLst>
              <a:gd fmla="val 84500" name="adj1"/>
              <a:gd fmla="val -39415" name="adj2"/>
            </a:avLst>
          </a:prstGeom>
          <a:gradFill>
            <a:gsLst>
              <a:gs pos="0">
                <a:srgbClr val="284971"/>
              </a:gs>
              <a:gs pos="50000">
                <a:srgbClr val="3B6AA4"/>
              </a:gs>
              <a:gs pos="100000">
                <a:srgbClr val="4680C5"/>
              </a:gs>
            </a:gsLst>
            <a:lin ang="5400000" scaled="0"/>
          </a:gra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4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外型</a:t>
            </a:r>
            <a:endParaRPr b="1" i="0" sz="24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4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長怎樣?</a:t>
            </a:r>
            <a:endParaRPr b="1" i="0" sz="24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4" name="Google Shape;124;p66"/>
          <p:cNvSpPr/>
          <p:nvPr/>
        </p:nvSpPr>
        <p:spPr>
          <a:xfrm>
            <a:off x="7672413" y="1389884"/>
            <a:ext cx="1721752" cy="1239871"/>
          </a:xfrm>
          <a:prstGeom prst="wedgeEllipseCallout">
            <a:avLst>
              <a:gd fmla="val -75501" name="adj1"/>
              <a:gd fmla="val 18822" name="adj2"/>
            </a:avLst>
          </a:prstGeom>
          <a:gradFill>
            <a:gsLst>
              <a:gs pos="0">
                <a:srgbClr val="284971"/>
              </a:gs>
              <a:gs pos="50000">
                <a:srgbClr val="3B6AA4"/>
              </a:gs>
              <a:gs pos="100000">
                <a:srgbClr val="4680C5"/>
              </a:gs>
            </a:gsLst>
            <a:lin ang="5400000" scaled="0"/>
          </a:gra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4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是甚麼?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4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在哪裡?</a:t>
            </a:r>
            <a:endParaRPr b="1" i="0" sz="24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5" name="Google Shape;125;p66"/>
          <p:cNvSpPr/>
          <p:nvPr/>
        </p:nvSpPr>
        <p:spPr>
          <a:xfrm>
            <a:off x="7672413" y="4124464"/>
            <a:ext cx="1721752" cy="1239871"/>
          </a:xfrm>
          <a:prstGeom prst="wedgeEllipseCallout">
            <a:avLst>
              <a:gd fmla="val -78834" name="adj1"/>
              <a:gd fmla="val -35256" name="adj2"/>
            </a:avLst>
          </a:prstGeom>
          <a:gradFill>
            <a:gsLst>
              <a:gs pos="0">
                <a:srgbClr val="284971"/>
              </a:gs>
              <a:gs pos="50000">
                <a:srgbClr val="3B6AA4"/>
              </a:gs>
              <a:gs pos="100000">
                <a:srgbClr val="4680C5"/>
              </a:gs>
            </a:gsLst>
            <a:lin ang="5400000" scaled="0"/>
          </a:gra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4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變什麼?</a:t>
            </a:r>
            <a:endParaRPr b="1" i="0" sz="24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26" name="Google Shape;12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2439" y="1404278"/>
            <a:ext cx="8462336" cy="4511573"/>
          </a:xfrm>
          <a:prstGeom prst="roundRect">
            <a:avLst>
              <a:gd fmla="val 5407" name="adj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400" name="Google Shape;400;p87"/>
          <p:cNvSpPr txBox="1"/>
          <p:nvPr>
            <p:ph type="title"/>
          </p:nvPr>
        </p:nvSpPr>
        <p:spPr>
          <a:xfrm>
            <a:off x="2102081" y="328177"/>
            <a:ext cx="8159899" cy="986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zh-TW" sz="3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推論測試 (拖曳存放影像檔案)</a:t>
            </a:r>
            <a:endParaRPr sz="3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01" name="Google Shape;401;p87"/>
          <p:cNvSpPr/>
          <p:nvPr/>
        </p:nvSpPr>
        <p:spPr>
          <a:xfrm>
            <a:off x="1545706" y="3072762"/>
            <a:ext cx="1865269" cy="378960"/>
          </a:xfrm>
          <a:prstGeom prst="roundRect">
            <a:avLst>
              <a:gd fmla="val 25758" name="adj"/>
            </a:avLst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87"/>
          <p:cNvSpPr/>
          <p:nvPr/>
        </p:nvSpPr>
        <p:spPr>
          <a:xfrm>
            <a:off x="2196171" y="2532090"/>
            <a:ext cx="564340" cy="540672"/>
          </a:xfrm>
          <a:prstGeom prst="downArrow">
            <a:avLst>
              <a:gd fmla="val 55480" name="adj1"/>
              <a:gd fmla="val 50000" name="adj2"/>
            </a:avLst>
          </a:prstGeom>
          <a:solidFill>
            <a:srgbClr val="FFFF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19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87"/>
          <p:cNvSpPr/>
          <p:nvPr/>
        </p:nvSpPr>
        <p:spPr>
          <a:xfrm>
            <a:off x="5630870" y="1709064"/>
            <a:ext cx="785910" cy="378960"/>
          </a:xfrm>
          <a:prstGeom prst="roundRect">
            <a:avLst>
              <a:gd fmla="val 25758" name="adj"/>
            </a:avLst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87"/>
          <p:cNvSpPr/>
          <p:nvPr/>
        </p:nvSpPr>
        <p:spPr>
          <a:xfrm>
            <a:off x="5741654" y="1182931"/>
            <a:ext cx="564340" cy="540672"/>
          </a:xfrm>
          <a:prstGeom prst="downArrow">
            <a:avLst>
              <a:gd fmla="val 55480" name="adj1"/>
              <a:gd fmla="val 50000" name="adj2"/>
            </a:avLst>
          </a:prstGeom>
          <a:solidFill>
            <a:srgbClr val="FFFF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19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6413" y="1229338"/>
            <a:ext cx="8980166" cy="4787646"/>
          </a:xfrm>
          <a:prstGeom prst="roundRect">
            <a:avLst>
              <a:gd fmla="val 6360" name="adj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411" name="Google Shape;411;p88"/>
          <p:cNvSpPr txBox="1"/>
          <p:nvPr>
            <p:ph type="title"/>
          </p:nvPr>
        </p:nvSpPr>
        <p:spPr>
          <a:xfrm>
            <a:off x="1952697" y="192718"/>
            <a:ext cx="8159899" cy="986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zh-TW" sz="3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匯出模型設定</a:t>
            </a:r>
            <a:endParaRPr sz="3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12" name="Google Shape;412;p88"/>
          <p:cNvSpPr/>
          <p:nvPr/>
        </p:nvSpPr>
        <p:spPr>
          <a:xfrm>
            <a:off x="1504469" y="3010318"/>
            <a:ext cx="1865269" cy="378960"/>
          </a:xfrm>
          <a:prstGeom prst="roundRect">
            <a:avLst>
              <a:gd fmla="val 25758" name="adj"/>
            </a:avLst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88"/>
          <p:cNvSpPr/>
          <p:nvPr/>
        </p:nvSpPr>
        <p:spPr>
          <a:xfrm>
            <a:off x="2154934" y="2469646"/>
            <a:ext cx="564340" cy="540672"/>
          </a:xfrm>
          <a:prstGeom prst="downArrow">
            <a:avLst>
              <a:gd fmla="val 55480" name="adj1"/>
              <a:gd fmla="val 50000" name="adj2"/>
            </a:avLst>
          </a:prstGeom>
          <a:solidFill>
            <a:srgbClr val="FFFF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19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88"/>
          <p:cNvSpPr/>
          <p:nvPr/>
        </p:nvSpPr>
        <p:spPr>
          <a:xfrm>
            <a:off x="7193108" y="1565775"/>
            <a:ext cx="785910" cy="378960"/>
          </a:xfrm>
          <a:prstGeom prst="roundRect">
            <a:avLst>
              <a:gd fmla="val 25758" name="adj"/>
            </a:avLst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88"/>
          <p:cNvSpPr/>
          <p:nvPr/>
        </p:nvSpPr>
        <p:spPr>
          <a:xfrm>
            <a:off x="7303892" y="1039643"/>
            <a:ext cx="564340" cy="540672"/>
          </a:xfrm>
          <a:prstGeom prst="downArrow">
            <a:avLst>
              <a:gd fmla="val 55480" name="adj1"/>
              <a:gd fmla="val 50000" name="adj2"/>
            </a:avLst>
          </a:prstGeom>
          <a:solidFill>
            <a:srgbClr val="FFFF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19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88"/>
          <p:cNvSpPr/>
          <p:nvPr/>
        </p:nvSpPr>
        <p:spPr>
          <a:xfrm>
            <a:off x="6910937" y="4072069"/>
            <a:ext cx="3216215" cy="1457071"/>
          </a:xfrm>
          <a:prstGeom prst="roundRect">
            <a:avLst>
              <a:gd fmla="val 25758" name="adj"/>
            </a:avLst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88"/>
          <p:cNvSpPr/>
          <p:nvPr/>
        </p:nvSpPr>
        <p:spPr>
          <a:xfrm>
            <a:off x="8236873" y="3564527"/>
            <a:ext cx="564340" cy="540672"/>
          </a:xfrm>
          <a:prstGeom prst="downArrow">
            <a:avLst>
              <a:gd fmla="val 55480" name="adj1"/>
              <a:gd fmla="val 50000" name="adj2"/>
            </a:avLst>
          </a:prstGeom>
          <a:solidFill>
            <a:srgbClr val="FFFF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19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8" name="Google Shape;418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89"/>
          <p:cNvPicPr preferRelativeResize="0"/>
          <p:nvPr/>
        </p:nvPicPr>
        <p:blipFill rotWithShape="1">
          <a:blip r:embed="rId3">
            <a:alphaModFix/>
          </a:blip>
          <a:srcRect b="6537" l="0" r="0" t="0"/>
          <a:stretch/>
        </p:blipFill>
        <p:spPr>
          <a:xfrm>
            <a:off x="1247736" y="1246595"/>
            <a:ext cx="9004406" cy="4733290"/>
          </a:xfrm>
          <a:prstGeom prst="roundRect">
            <a:avLst>
              <a:gd fmla="val 5014" name="adj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424" name="Google Shape;424;p89"/>
          <p:cNvSpPr txBox="1"/>
          <p:nvPr>
            <p:ph type="title"/>
          </p:nvPr>
        </p:nvSpPr>
        <p:spPr>
          <a:xfrm>
            <a:off x="2066381" y="276887"/>
            <a:ext cx="8159899" cy="986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zh-TW" sz="3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匯出模型存放資料夾設定</a:t>
            </a:r>
            <a:endParaRPr sz="3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5" name="Google Shape;425;p89"/>
          <p:cNvSpPr/>
          <p:nvPr/>
        </p:nvSpPr>
        <p:spPr>
          <a:xfrm>
            <a:off x="5246415" y="2151192"/>
            <a:ext cx="1977441" cy="378960"/>
          </a:xfrm>
          <a:prstGeom prst="roundRect">
            <a:avLst>
              <a:gd fmla="val 25758" name="adj"/>
            </a:avLst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89"/>
          <p:cNvSpPr/>
          <p:nvPr/>
        </p:nvSpPr>
        <p:spPr>
          <a:xfrm>
            <a:off x="5952966" y="1645782"/>
            <a:ext cx="564340" cy="540672"/>
          </a:xfrm>
          <a:prstGeom prst="downArrow">
            <a:avLst>
              <a:gd fmla="val 55480" name="adj1"/>
              <a:gd fmla="val 50000" name="adj2"/>
            </a:avLst>
          </a:prstGeom>
          <a:solidFill>
            <a:srgbClr val="FFFF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19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89"/>
          <p:cNvSpPr/>
          <p:nvPr/>
        </p:nvSpPr>
        <p:spPr>
          <a:xfrm>
            <a:off x="7427868" y="4930351"/>
            <a:ext cx="757317" cy="394902"/>
          </a:xfrm>
          <a:prstGeom prst="roundRect">
            <a:avLst>
              <a:gd fmla="val 25758" name="adj"/>
            </a:avLst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89"/>
          <p:cNvSpPr/>
          <p:nvPr/>
        </p:nvSpPr>
        <p:spPr>
          <a:xfrm>
            <a:off x="7534373" y="4389679"/>
            <a:ext cx="564340" cy="540672"/>
          </a:xfrm>
          <a:prstGeom prst="downArrow">
            <a:avLst>
              <a:gd fmla="val 55480" name="adj1"/>
              <a:gd fmla="val 50000" name="adj2"/>
            </a:avLst>
          </a:prstGeom>
          <a:solidFill>
            <a:srgbClr val="FFFF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19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9" name="Google Shape;429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90"/>
          <p:cNvPicPr preferRelativeResize="0"/>
          <p:nvPr/>
        </p:nvPicPr>
        <p:blipFill rotWithShape="1">
          <a:blip r:embed="rId3">
            <a:alphaModFix/>
          </a:blip>
          <a:srcRect b="50000" l="33581" r="34776" t="0"/>
          <a:stretch/>
        </p:blipFill>
        <p:spPr>
          <a:xfrm>
            <a:off x="6582174" y="1335314"/>
            <a:ext cx="3468938" cy="2922383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435" name="Google Shape;435;p90"/>
          <p:cNvPicPr preferRelativeResize="0"/>
          <p:nvPr/>
        </p:nvPicPr>
        <p:blipFill rotWithShape="1">
          <a:blip r:embed="rId4">
            <a:alphaModFix/>
          </a:blip>
          <a:srcRect b="52392" l="34210" r="34101" t="0"/>
          <a:stretch/>
        </p:blipFill>
        <p:spPr>
          <a:xfrm>
            <a:off x="1682207" y="1335314"/>
            <a:ext cx="3633900" cy="2910646"/>
          </a:xfrm>
          <a:prstGeom prst="roundRect">
            <a:avLst>
              <a:gd fmla="val 11680" name="adj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436" name="Google Shape;436;p90"/>
          <p:cNvSpPr txBox="1"/>
          <p:nvPr>
            <p:ph type="title"/>
          </p:nvPr>
        </p:nvSpPr>
        <p:spPr>
          <a:xfrm>
            <a:off x="2160138" y="349247"/>
            <a:ext cx="8159899" cy="986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zh-TW" sz="3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匯出模型存放資料夾完成</a:t>
            </a:r>
            <a:endParaRPr sz="3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37" name="Google Shape;437;p90"/>
          <p:cNvSpPr/>
          <p:nvPr/>
        </p:nvSpPr>
        <p:spPr>
          <a:xfrm>
            <a:off x="8345671" y="3454209"/>
            <a:ext cx="1548173" cy="378960"/>
          </a:xfrm>
          <a:prstGeom prst="roundRect">
            <a:avLst>
              <a:gd fmla="val 25758" name="adj"/>
            </a:avLst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90"/>
          <p:cNvSpPr/>
          <p:nvPr/>
        </p:nvSpPr>
        <p:spPr>
          <a:xfrm>
            <a:off x="8837586" y="2913537"/>
            <a:ext cx="564340" cy="540672"/>
          </a:xfrm>
          <a:prstGeom prst="downArrow">
            <a:avLst>
              <a:gd fmla="val 55480" name="adj1"/>
              <a:gd fmla="val 50000" name="adj2"/>
            </a:avLst>
          </a:prstGeom>
          <a:solidFill>
            <a:srgbClr val="FFFF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9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9" name="Google Shape;439;p90"/>
          <p:cNvPicPr preferRelativeResize="0"/>
          <p:nvPr/>
        </p:nvPicPr>
        <p:blipFill rotWithShape="1">
          <a:blip r:embed="rId5">
            <a:alphaModFix/>
          </a:blip>
          <a:srcRect b="0" l="26844" r="0" t="30661"/>
          <a:stretch/>
        </p:blipFill>
        <p:spPr>
          <a:xfrm>
            <a:off x="3374783" y="4516192"/>
            <a:ext cx="4777610" cy="219609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440" name="Google Shape;440;p90"/>
          <p:cNvSpPr/>
          <p:nvPr/>
        </p:nvSpPr>
        <p:spPr>
          <a:xfrm>
            <a:off x="5141861" y="1942946"/>
            <a:ext cx="1676182" cy="1453018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90"/>
          <p:cNvSpPr/>
          <p:nvPr/>
        </p:nvSpPr>
        <p:spPr>
          <a:xfrm rot="8034886">
            <a:off x="7736363" y="3996087"/>
            <a:ext cx="1676788" cy="1452492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2" name="Google Shape;442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91"/>
          <p:cNvSpPr txBox="1"/>
          <p:nvPr/>
        </p:nvSpPr>
        <p:spPr>
          <a:xfrm>
            <a:off x="2438401" y="1599292"/>
            <a:ext cx="7053942" cy="3321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zh-TW" sz="4400" u="none" cap="none" strike="noStrik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Python 範例程式操作</a:t>
            </a:r>
            <a:endParaRPr b="1" i="0" sz="4400" u="none" cap="none" strike="noStrik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zh-TW" sz="4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影像辨識分類</a:t>
            </a:r>
            <a:endParaRPr b="1" i="0" sz="4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48" name="Google Shape;44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92"/>
          <p:cNvPicPr preferRelativeResize="0"/>
          <p:nvPr/>
        </p:nvPicPr>
        <p:blipFill rotWithShape="1">
          <a:blip r:embed="rId3">
            <a:alphaModFix/>
          </a:blip>
          <a:srcRect b="64936" l="0" r="46403" t="0"/>
          <a:stretch/>
        </p:blipFill>
        <p:spPr>
          <a:xfrm>
            <a:off x="4653088" y="2620966"/>
            <a:ext cx="6973662" cy="2431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92"/>
          <p:cNvPicPr preferRelativeResize="0"/>
          <p:nvPr/>
        </p:nvPicPr>
        <p:blipFill rotWithShape="1">
          <a:blip r:embed="rId4">
            <a:alphaModFix/>
          </a:blip>
          <a:srcRect b="0" l="0" r="76098" t="38476"/>
          <a:stretch/>
        </p:blipFill>
        <p:spPr>
          <a:xfrm>
            <a:off x="795636" y="1384895"/>
            <a:ext cx="3544805" cy="5129924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92"/>
          <p:cNvSpPr txBox="1"/>
          <p:nvPr/>
        </p:nvSpPr>
        <p:spPr>
          <a:xfrm>
            <a:off x="1111149" y="14920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zh-TW" sz="36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進入 Anaconda 虛擬環境</a:t>
            </a:r>
            <a:endParaRPr b="1" i="0" sz="36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56" name="Google Shape;456;p92"/>
          <p:cNvSpPr/>
          <p:nvPr/>
        </p:nvSpPr>
        <p:spPr>
          <a:xfrm>
            <a:off x="881527" y="6082867"/>
            <a:ext cx="371804" cy="417664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57" name="Google Shape;457;p92"/>
          <p:cNvSpPr/>
          <p:nvPr/>
        </p:nvSpPr>
        <p:spPr>
          <a:xfrm>
            <a:off x="745960" y="5521537"/>
            <a:ext cx="642938" cy="51435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400" u="none" cap="none" strike="noStrik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</a:t>
            </a:r>
            <a:endParaRPr b="1" i="0" sz="2400" u="none" cap="none" strike="noStrik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58" name="Google Shape;458;p92"/>
          <p:cNvSpPr/>
          <p:nvPr/>
        </p:nvSpPr>
        <p:spPr>
          <a:xfrm>
            <a:off x="1388898" y="1384895"/>
            <a:ext cx="2950530" cy="454116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59" name="Google Shape;459;p92"/>
          <p:cNvSpPr/>
          <p:nvPr/>
        </p:nvSpPr>
        <p:spPr>
          <a:xfrm>
            <a:off x="1388898" y="4482201"/>
            <a:ext cx="2779080" cy="515114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60" name="Google Shape;460;p92"/>
          <p:cNvSpPr/>
          <p:nvPr/>
        </p:nvSpPr>
        <p:spPr>
          <a:xfrm>
            <a:off x="1314345" y="956342"/>
            <a:ext cx="642938" cy="51435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400" u="none" cap="none" strike="noStrik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</a:t>
            </a:r>
            <a:endParaRPr b="1" i="0" sz="2400" u="none" cap="none" strike="noStrik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61" name="Google Shape;461;p92"/>
          <p:cNvSpPr/>
          <p:nvPr/>
        </p:nvSpPr>
        <p:spPr>
          <a:xfrm>
            <a:off x="1388898" y="4072269"/>
            <a:ext cx="642938" cy="51435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400" u="none" cap="none" strike="noStrik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</a:t>
            </a:r>
            <a:endParaRPr b="0" i="0" sz="2400" u="none" cap="none" strike="noStrik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62" name="Google Shape;462;p92"/>
          <p:cNvSpPr txBox="1"/>
          <p:nvPr/>
        </p:nvSpPr>
        <p:spPr>
          <a:xfrm>
            <a:off x="4653087" y="1213517"/>
            <a:ext cx="6938963" cy="1323439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切換至 </a:t>
            </a:r>
            <a:r>
              <a:rPr b="1" i="0" lang="zh-TW" sz="2000" u="none" cap="none" strike="noStrike">
                <a:solidFill>
                  <a:srgbClr val="7030A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雲端訊息 </a:t>
            </a:r>
            <a:r>
              <a:rPr b="1" i="0" lang="zh-TW" sz="20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範例程式資料夾 指令</a:t>
            </a:r>
            <a:endParaRPr b="1" i="0" sz="2000" u="none" cap="none" strike="noStrik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rgbClr val="7030A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cd \</a:t>
            </a:r>
            <a:endParaRPr b="1" i="0" sz="2000" u="none" cap="none" strike="noStrike">
              <a:solidFill>
                <a:srgbClr val="7030A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rgbClr val="7030A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cd VISION_IFTTT</a:t>
            </a:r>
            <a:endParaRPr b="1" i="0" sz="2000" u="none" cap="none" strike="noStrike">
              <a:solidFill>
                <a:srgbClr val="7030A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63" name="Google Shape;463;p92"/>
          <p:cNvSpPr/>
          <p:nvPr/>
        </p:nvSpPr>
        <p:spPr>
          <a:xfrm>
            <a:off x="5898985" y="4117805"/>
            <a:ext cx="2475758" cy="454116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64" name="Google Shape;464;p92"/>
          <p:cNvSpPr/>
          <p:nvPr/>
        </p:nvSpPr>
        <p:spPr>
          <a:xfrm>
            <a:off x="5039515" y="5052336"/>
            <a:ext cx="2756807" cy="653576"/>
          </a:xfrm>
          <a:prstGeom prst="wedgeRectCallout">
            <a:avLst>
              <a:gd fmla="val 9398" name="adj1"/>
              <a:gd fmla="val -142989" name="adj2"/>
            </a:avLst>
          </a:prstGeom>
          <a:solidFill>
            <a:srgbClr val="FFFF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出現IFTTT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表示已經進入該資料夾</a:t>
            </a:r>
            <a:endParaRPr b="1" i="0" sz="2000" u="none" cap="none" strike="noStrik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65" name="Google Shape;465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93"/>
          <p:cNvPicPr preferRelativeResize="0"/>
          <p:nvPr/>
        </p:nvPicPr>
        <p:blipFill rotWithShape="1">
          <a:blip r:embed="rId3">
            <a:alphaModFix/>
          </a:blip>
          <a:srcRect b="80534" l="0" r="7858" t="0"/>
          <a:stretch/>
        </p:blipFill>
        <p:spPr>
          <a:xfrm>
            <a:off x="359632" y="3018648"/>
            <a:ext cx="11393713" cy="128282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471" name="Google Shape;471;p93"/>
          <p:cNvSpPr txBox="1"/>
          <p:nvPr/>
        </p:nvSpPr>
        <p:spPr>
          <a:xfrm>
            <a:off x="348344" y="1079656"/>
            <a:ext cx="11553370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操作指令如下：</a:t>
            </a:r>
            <a:endParaRPr b="1" i="0" sz="2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4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python LOBE_WEBCAM.py --model “模型存放資料夾名稱” --video 攝影機編號</a:t>
            </a:r>
            <a:endParaRPr b="1" i="0" sz="2400" u="none" cap="none" strike="noStrik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模型存放資料夾：來自 Lobe.ai 匯出 Tensorflow Lite 模型所設定的資料夾。</a:t>
            </a:r>
            <a:endParaRPr b="1" i="0" sz="2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攝影機編號：每個攝影機在電腦的編號可能都會不盡相同，使用者須自行測試確認。</a:t>
            </a:r>
            <a:endParaRPr b="1" i="0" sz="2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72" name="Google Shape;472;p93"/>
          <p:cNvSpPr txBox="1"/>
          <p:nvPr/>
        </p:nvSpPr>
        <p:spPr>
          <a:xfrm>
            <a:off x="1111149" y="178232"/>
            <a:ext cx="989068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zh-TW" sz="36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Python 即時影像辨識</a:t>
            </a:r>
            <a:endParaRPr b="1" i="0" sz="36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73" name="Google Shape;473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94"/>
          <p:cNvSpPr txBox="1"/>
          <p:nvPr/>
        </p:nvSpPr>
        <p:spPr>
          <a:xfrm>
            <a:off x="2513390" y="1272962"/>
            <a:ext cx="708619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辨識的內容名稱，會與訓練時所設定標籤名稱有關。</a:t>
            </a:r>
            <a:endParaRPr b="1" i="0" sz="2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79" name="Google Shape;479;p94"/>
          <p:cNvSpPr txBox="1"/>
          <p:nvPr/>
        </p:nvSpPr>
        <p:spPr>
          <a:xfrm>
            <a:off x="1111149" y="178232"/>
            <a:ext cx="989068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zh-TW" sz="36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Python 即時影像辨識</a:t>
            </a:r>
            <a:endParaRPr b="1" i="0" sz="36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80" name="Google Shape;480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3948" y="1894283"/>
            <a:ext cx="4698961" cy="3750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9579" y="1894283"/>
            <a:ext cx="4698961" cy="3750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95"/>
          <p:cNvSpPr txBox="1"/>
          <p:nvPr/>
        </p:nvSpPr>
        <p:spPr>
          <a:xfrm>
            <a:off x="1111149" y="178232"/>
            <a:ext cx="989068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zh-TW" sz="36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Python 範例程式說明</a:t>
            </a:r>
            <a:endParaRPr b="1" i="0" sz="36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88" name="Google Shape;488;p95"/>
          <p:cNvSpPr txBox="1"/>
          <p:nvPr/>
        </p:nvSpPr>
        <p:spPr>
          <a:xfrm>
            <a:off x="348344" y="1079656"/>
            <a:ext cx="1155337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顯示即時影像畫面程式片段</a:t>
            </a:r>
            <a:endParaRPr b="1" i="0" sz="2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89" name="Google Shape;489;p95"/>
          <p:cNvPicPr preferRelativeResize="0"/>
          <p:nvPr/>
        </p:nvPicPr>
        <p:blipFill rotWithShape="1">
          <a:blip r:embed="rId3">
            <a:alphaModFix/>
          </a:blip>
          <a:srcRect b="31764" l="5466" r="11873" t="12128"/>
          <a:stretch/>
        </p:blipFill>
        <p:spPr>
          <a:xfrm>
            <a:off x="186678" y="1541321"/>
            <a:ext cx="11788254" cy="4264393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95"/>
          <p:cNvSpPr/>
          <p:nvPr/>
        </p:nvSpPr>
        <p:spPr>
          <a:xfrm>
            <a:off x="186678" y="1582925"/>
            <a:ext cx="6722122" cy="56519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91" name="Google Shape;491;p95"/>
          <p:cNvSpPr/>
          <p:nvPr/>
        </p:nvSpPr>
        <p:spPr>
          <a:xfrm>
            <a:off x="556792" y="2786744"/>
            <a:ext cx="11418140" cy="696685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92" name="Google Shape;492;p95"/>
          <p:cNvSpPr/>
          <p:nvPr/>
        </p:nvSpPr>
        <p:spPr>
          <a:xfrm>
            <a:off x="201192" y="3577773"/>
            <a:ext cx="5502922" cy="2169885"/>
          </a:xfrm>
          <a:prstGeom prst="roundRect">
            <a:avLst>
              <a:gd fmla="val 8640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93" name="Google Shape;493;p95"/>
          <p:cNvSpPr/>
          <p:nvPr/>
        </p:nvSpPr>
        <p:spPr>
          <a:xfrm>
            <a:off x="6908799" y="1446706"/>
            <a:ext cx="1146629" cy="837627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9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片段 1</a:t>
            </a:r>
            <a:endParaRPr b="1" i="0" sz="1900" u="none" cap="none" strike="noStrik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94" name="Google Shape;494;p95"/>
          <p:cNvSpPr/>
          <p:nvPr/>
        </p:nvSpPr>
        <p:spPr>
          <a:xfrm>
            <a:off x="9252857" y="1582925"/>
            <a:ext cx="827314" cy="1194895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9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片段2</a:t>
            </a:r>
            <a:endParaRPr b="1" i="0" sz="1900" u="none" cap="none" strike="noStrik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95" name="Google Shape;495;p95"/>
          <p:cNvSpPr/>
          <p:nvPr/>
        </p:nvSpPr>
        <p:spPr>
          <a:xfrm>
            <a:off x="5704114" y="4243901"/>
            <a:ext cx="1146629" cy="837627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9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片段 3</a:t>
            </a:r>
            <a:endParaRPr b="1" i="0" sz="1900" u="none" cap="none" strike="noStrik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96" name="Google Shape;496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96"/>
          <p:cNvSpPr txBox="1"/>
          <p:nvPr/>
        </p:nvSpPr>
        <p:spPr>
          <a:xfrm>
            <a:off x="1111149" y="178232"/>
            <a:ext cx="989068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zh-TW" sz="36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Python 範例程式說明</a:t>
            </a:r>
            <a:endParaRPr b="1" i="0" sz="36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2" name="Google Shape;502;p96"/>
          <p:cNvSpPr txBox="1"/>
          <p:nvPr/>
        </p:nvSpPr>
        <p:spPr>
          <a:xfrm>
            <a:off x="348344" y="1403854"/>
            <a:ext cx="1049382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4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片段1：</a:t>
            </a:r>
            <a:r>
              <a:rPr b="1" i="0" lang="zh-TW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將影像資料置入神經網路模型進行分類辨識。</a:t>
            </a:r>
            <a:endParaRPr b="1" i="0" sz="2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503" name="Google Shape;503;p96"/>
          <p:cNvPicPr preferRelativeResize="0"/>
          <p:nvPr/>
        </p:nvPicPr>
        <p:blipFill rotWithShape="1">
          <a:blip r:embed="rId3">
            <a:alphaModFix/>
          </a:blip>
          <a:srcRect b="79888" l="5465" r="47398" t="12675"/>
          <a:stretch/>
        </p:blipFill>
        <p:spPr>
          <a:xfrm>
            <a:off x="348345" y="2020973"/>
            <a:ext cx="6722122" cy="565191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96"/>
          <p:cNvSpPr/>
          <p:nvPr/>
        </p:nvSpPr>
        <p:spPr>
          <a:xfrm>
            <a:off x="348345" y="2020974"/>
            <a:ext cx="6722122" cy="56519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5" name="Google Shape;505;p96"/>
          <p:cNvSpPr txBox="1"/>
          <p:nvPr/>
        </p:nvSpPr>
        <p:spPr>
          <a:xfrm>
            <a:off x="580575" y="2769997"/>
            <a:ext cx="8853712" cy="2400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get_prediction( )：用以處理影像辨識分類的函式</a:t>
            </a:r>
            <a:endParaRPr b="0" i="0" sz="2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image：即時影像資料</a:t>
            </a:r>
            <a:endParaRPr b="0" i="0" sz="2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interpreter：影像分類神經網路模型直譯器</a:t>
            </a:r>
            <a:endParaRPr b="0" i="0" sz="2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signature：分類結果的參數資料列 (包含</a:t>
            </a:r>
            <a:r>
              <a:rPr b="1" i="0" lang="zh-TW" sz="20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類別名稱</a:t>
            </a:r>
            <a:r>
              <a:rPr b="0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與</a:t>
            </a:r>
            <a:r>
              <a:rPr b="1" i="0" lang="zh-TW" sz="20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類別編號</a:t>
            </a:r>
            <a:r>
              <a:rPr b="0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對應)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prediction：影像辨識分類輸出結果 (包含</a:t>
            </a:r>
            <a:r>
              <a:rPr b="1" i="0" lang="zh-TW" sz="20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類別編號</a:t>
            </a:r>
            <a:r>
              <a:rPr b="0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與</a:t>
            </a:r>
            <a:r>
              <a:rPr b="1" i="0" lang="zh-TW" sz="20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信心分數</a:t>
            </a:r>
            <a:r>
              <a:rPr b="0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b="0" i="0" sz="2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506" name="Google Shape;506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7"/>
          <p:cNvSpPr txBox="1"/>
          <p:nvPr>
            <p:ph idx="4294967295" type="title"/>
          </p:nvPr>
        </p:nvSpPr>
        <p:spPr>
          <a:xfrm>
            <a:off x="2575870" y="319019"/>
            <a:ext cx="6895204" cy="1014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crosoft JhengHei"/>
              <a:buNone/>
            </a:pPr>
            <a:r>
              <a:rPr b="1"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影像辨識技術應用領域</a:t>
            </a:r>
            <a:endParaRPr/>
          </a:p>
        </p:txBody>
      </p:sp>
      <p:sp>
        <p:nvSpPr>
          <p:cNvPr id="132" name="Google Shape;132;p67"/>
          <p:cNvSpPr/>
          <p:nvPr/>
        </p:nvSpPr>
        <p:spPr>
          <a:xfrm>
            <a:off x="2394857" y="1333138"/>
            <a:ext cx="911329" cy="476664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25" lIns="121875" spcFirstLastPara="1" rIns="121875" wrap="square" tIns="609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分類</a:t>
            </a:r>
            <a:endParaRPr b="1" i="0" sz="2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descr="https://github.com/dusty-nv/jetson-inference/raw/master/docs/images/deep-vision-primitives.png" id="133" name="Google Shape;133;p67"/>
          <p:cNvPicPr preferRelativeResize="0"/>
          <p:nvPr/>
        </p:nvPicPr>
        <p:blipFill rotWithShape="1">
          <a:blip r:embed="rId3">
            <a:alphaModFix/>
          </a:blip>
          <a:srcRect b="0" l="0" r="70797" t="0"/>
          <a:stretch/>
        </p:blipFill>
        <p:spPr>
          <a:xfrm>
            <a:off x="3407772" y="1333138"/>
            <a:ext cx="5083085" cy="479915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7"/>
          <p:cNvSpPr/>
          <p:nvPr/>
        </p:nvSpPr>
        <p:spPr>
          <a:xfrm>
            <a:off x="3653372" y="1487119"/>
            <a:ext cx="3563904" cy="525922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97"/>
          <p:cNvSpPr txBox="1"/>
          <p:nvPr/>
        </p:nvSpPr>
        <p:spPr>
          <a:xfrm>
            <a:off x="1111149" y="178232"/>
            <a:ext cx="989068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zh-TW" sz="36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Python 範例程式說明</a:t>
            </a:r>
            <a:endParaRPr b="1" i="0" sz="36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512" name="Google Shape;512;p97"/>
          <p:cNvPicPr preferRelativeResize="0"/>
          <p:nvPr/>
        </p:nvPicPr>
        <p:blipFill rotWithShape="1">
          <a:blip r:embed="rId3">
            <a:alphaModFix/>
          </a:blip>
          <a:srcRect b="62319" l="8061" r="11873" t="28515"/>
          <a:stretch/>
        </p:blipFill>
        <p:spPr>
          <a:xfrm>
            <a:off x="397130" y="1734627"/>
            <a:ext cx="11418140" cy="69668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97"/>
          <p:cNvSpPr/>
          <p:nvPr/>
        </p:nvSpPr>
        <p:spPr>
          <a:xfrm>
            <a:off x="397130" y="1734627"/>
            <a:ext cx="11418140" cy="696685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14" name="Google Shape;514;p97"/>
          <p:cNvSpPr txBox="1"/>
          <p:nvPr/>
        </p:nvSpPr>
        <p:spPr>
          <a:xfrm>
            <a:off x="348343" y="1272962"/>
            <a:ext cx="1049382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4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片段2：</a:t>
            </a:r>
            <a:r>
              <a:rPr b="1" i="0" lang="zh-TW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將辨識結果以文字型態的方式列印在畫面。</a:t>
            </a:r>
            <a:endParaRPr b="1" i="0" sz="2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15" name="Google Shape;515;p97"/>
          <p:cNvSpPr txBox="1"/>
          <p:nvPr/>
        </p:nvSpPr>
        <p:spPr>
          <a:xfrm>
            <a:off x="1169205" y="2431312"/>
            <a:ext cx="8853712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signature：分類結果的參數資料列 (包含</a:t>
            </a:r>
            <a:r>
              <a:rPr b="1" i="0" lang="zh-TW" sz="20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類別名稱</a:t>
            </a:r>
            <a:r>
              <a:rPr b="0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與</a:t>
            </a:r>
            <a:r>
              <a:rPr b="1" i="0" lang="zh-TW" sz="20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類別編號</a:t>
            </a:r>
            <a:r>
              <a:rPr b="0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對應)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classes：分類參數 (包含</a:t>
            </a:r>
            <a:r>
              <a:rPr b="1" i="0" lang="zh-TW" sz="20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各類別名稱</a:t>
            </a:r>
            <a:r>
              <a:rPr b="0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與</a:t>
            </a:r>
            <a:r>
              <a:rPr b="1" i="0" lang="zh-TW" sz="20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各類別信心分數</a:t>
            </a:r>
            <a:r>
              <a:rPr b="0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prediction：影像辨識分類輸出結果 (包含</a:t>
            </a:r>
            <a:r>
              <a:rPr b="1" i="0" lang="zh-TW" sz="20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類別編號</a:t>
            </a:r>
            <a:r>
              <a:rPr b="0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與</a:t>
            </a:r>
            <a:r>
              <a:rPr b="1" i="0" lang="zh-TW" sz="20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信心分數</a:t>
            </a:r>
            <a:r>
              <a:rPr b="0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index( )：取出指定資料串列的</a:t>
            </a:r>
            <a:r>
              <a:rPr b="1" i="0" lang="zh-TW" sz="20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索引值</a:t>
            </a:r>
            <a:endParaRPr b="1" i="0" sz="2000" u="none" cap="none" strike="noStrik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max( )：取出指定資料串列內容中的</a:t>
            </a:r>
            <a:r>
              <a:rPr b="1" i="0" lang="zh-TW" sz="20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最大值</a:t>
            </a:r>
            <a:endParaRPr b="1" i="0" sz="2000" u="none" cap="none" strike="noStrik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Confidences：</a:t>
            </a:r>
            <a:r>
              <a:rPr b="1" i="0" lang="zh-TW" sz="20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各分類</a:t>
            </a:r>
            <a:r>
              <a:rPr b="0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結果的</a:t>
            </a:r>
            <a:r>
              <a:rPr b="1" i="0" lang="zh-TW" sz="20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信心分數</a:t>
            </a:r>
            <a:endParaRPr b="1" i="0" sz="2000" u="none" cap="none" strike="noStrik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Label_name：擁有最高信心分數的類別名稱</a:t>
            </a:r>
            <a:endParaRPr b="1" i="0" sz="2000" u="none" cap="none" strike="noStrik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print( )：以文字型態的方式列印在畫面</a:t>
            </a:r>
            <a:endParaRPr b="0" i="0" sz="2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516" name="Google Shape;516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98"/>
          <p:cNvSpPr txBox="1"/>
          <p:nvPr/>
        </p:nvSpPr>
        <p:spPr>
          <a:xfrm>
            <a:off x="1111149" y="178232"/>
            <a:ext cx="989068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zh-TW" sz="36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Python 範例程式說明</a:t>
            </a:r>
            <a:endParaRPr b="1" i="0" sz="36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522" name="Google Shape;522;p98"/>
          <p:cNvPicPr preferRelativeResize="0"/>
          <p:nvPr/>
        </p:nvPicPr>
        <p:blipFill rotWithShape="1">
          <a:blip r:embed="rId3">
            <a:alphaModFix/>
          </a:blip>
          <a:srcRect b="62319" l="8061" r="11873" t="28515"/>
          <a:stretch/>
        </p:blipFill>
        <p:spPr>
          <a:xfrm>
            <a:off x="397130" y="1981365"/>
            <a:ext cx="11418140" cy="69668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98"/>
          <p:cNvSpPr/>
          <p:nvPr/>
        </p:nvSpPr>
        <p:spPr>
          <a:xfrm>
            <a:off x="397130" y="1981365"/>
            <a:ext cx="11418140" cy="696685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4" name="Google Shape;524;p98"/>
          <p:cNvSpPr txBox="1"/>
          <p:nvPr/>
        </p:nvSpPr>
        <p:spPr>
          <a:xfrm>
            <a:off x="348343" y="1272962"/>
            <a:ext cx="1049382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4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片段2：</a:t>
            </a:r>
            <a:r>
              <a:rPr b="1" i="0" lang="zh-TW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程式執行效果</a:t>
            </a:r>
            <a:endParaRPr b="1" i="0" sz="2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525" name="Google Shape;525;p98"/>
          <p:cNvPicPr preferRelativeResize="0"/>
          <p:nvPr/>
        </p:nvPicPr>
        <p:blipFill rotWithShape="1">
          <a:blip r:embed="rId4">
            <a:alphaModFix/>
          </a:blip>
          <a:srcRect b="46693" l="-35" r="68949" t="46949"/>
          <a:stretch/>
        </p:blipFill>
        <p:spPr>
          <a:xfrm>
            <a:off x="1114106" y="3047996"/>
            <a:ext cx="8962299" cy="899886"/>
          </a:xfrm>
          <a:prstGeom prst="roundRect">
            <a:avLst>
              <a:gd fmla="val 5219" name="adj"/>
            </a:avLst>
          </a:prstGeom>
          <a:noFill/>
          <a:ln cap="flat" cmpd="sng" w="7620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526" name="Google Shape;526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99"/>
          <p:cNvSpPr txBox="1"/>
          <p:nvPr/>
        </p:nvSpPr>
        <p:spPr>
          <a:xfrm>
            <a:off x="1111149" y="178232"/>
            <a:ext cx="989068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zh-TW" sz="36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Python 範例程式說明</a:t>
            </a:r>
            <a:endParaRPr b="1" i="0" sz="36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532" name="Google Shape;532;p99"/>
          <p:cNvPicPr preferRelativeResize="0"/>
          <p:nvPr/>
        </p:nvPicPr>
        <p:blipFill rotWithShape="1">
          <a:blip r:embed="rId3">
            <a:alphaModFix/>
          </a:blip>
          <a:srcRect b="32528" l="5465" r="55844" t="38921"/>
          <a:stretch/>
        </p:blipFill>
        <p:spPr>
          <a:xfrm>
            <a:off x="362858" y="1734627"/>
            <a:ext cx="5517436" cy="2169885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99"/>
          <p:cNvSpPr/>
          <p:nvPr/>
        </p:nvSpPr>
        <p:spPr>
          <a:xfrm>
            <a:off x="377372" y="1734627"/>
            <a:ext cx="5502922" cy="2169885"/>
          </a:xfrm>
          <a:prstGeom prst="roundRect">
            <a:avLst>
              <a:gd fmla="val 8640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34" name="Google Shape;534;p99"/>
          <p:cNvSpPr txBox="1"/>
          <p:nvPr/>
        </p:nvSpPr>
        <p:spPr>
          <a:xfrm>
            <a:off x="348343" y="1272962"/>
            <a:ext cx="1049382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4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片段3：</a:t>
            </a:r>
            <a:r>
              <a:rPr b="1" i="0" lang="zh-TW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將辨識結果以文字型態呈現在即時影像畫面。</a:t>
            </a:r>
            <a:endParaRPr b="1" i="0" sz="2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35" name="Google Shape;535;p99"/>
          <p:cNvSpPr txBox="1"/>
          <p:nvPr/>
        </p:nvSpPr>
        <p:spPr>
          <a:xfrm>
            <a:off x="348343" y="4107712"/>
            <a:ext cx="7402286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crop_img：即時影像畫面資料</a:t>
            </a:r>
            <a:endParaRPr b="0" i="0" sz="2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prediction：影像辨識分類輸出結果 (包含</a:t>
            </a:r>
            <a:r>
              <a:rPr b="1" i="0" lang="zh-TW" sz="20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類別編號</a:t>
            </a:r>
            <a:r>
              <a:rPr b="0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與</a:t>
            </a:r>
            <a:r>
              <a:rPr b="1" i="0" lang="zh-TW" sz="20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信心分數</a:t>
            </a:r>
            <a:r>
              <a:rPr b="0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Confidences：</a:t>
            </a:r>
            <a:r>
              <a:rPr b="1" i="0" lang="zh-TW" sz="20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各分類</a:t>
            </a:r>
            <a:r>
              <a:rPr b="0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結果的</a:t>
            </a:r>
            <a:r>
              <a:rPr b="1" i="0" lang="zh-TW" sz="20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信心分數</a:t>
            </a:r>
            <a:endParaRPr b="1" i="0" sz="2000" u="none" cap="none" strike="noStrik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Label_name：擁有最高信心分數的類別名稱</a:t>
            </a:r>
            <a:endParaRPr b="1" i="0" sz="2000" u="none" cap="none" strike="noStrik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36" name="Google Shape;536;p99"/>
          <p:cNvSpPr txBox="1"/>
          <p:nvPr/>
        </p:nvSpPr>
        <p:spPr>
          <a:xfrm>
            <a:off x="6175829" y="1734627"/>
            <a:ext cx="5783942" cy="2400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cv2.putText( )：在即時影像畫面顯示文字</a:t>
            </a:r>
            <a:endParaRPr b="0" i="0" sz="2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str ( )：將數值轉成字串</a:t>
            </a:r>
            <a:endParaRPr b="0" i="0" sz="2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round( )：將數值四捨五入至指定小數位數</a:t>
            </a:r>
            <a:endParaRPr b="0" i="0" sz="2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max( )：取出指定資料串列內容中的</a:t>
            </a:r>
            <a:r>
              <a:rPr b="1" i="0" lang="zh-TW" sz="20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最大值</a:t>
            </a:r>
            <a:endParaRPr b="1" i="0" sz="2000" u="none" cap="none" strike="noStrik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cv2.imshow( )：顯示即時影像畫面</a:t>
            </a:r>
            <a:endParaRPr b="0" i="0" sz="2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537" name="Google Shape;537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00"/>
          <p:cNvSpPr txBox="1"/>
          <p:nvPr/>
        </p:nvSpPr>
        <p:spPr>
          <a:xfrm>
            <a:off x="1111149" y="178232"/>
            <a:ext cx="989068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zh-TW" sz="36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Python 範例程式說明</a:t>
            </a:r>
            <a:endParaRPr b="1" i="0" sz="36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543" name="Google Shape;543;p100"/>
          <p:cNvPicPr preferRelativeResize="0"/>
          <p:nvPr/>
        </p:nvPicPr>
        <p:blipFill rotWithShape="1">
          <a:blip r:embed="rId3">
            <a:alphaModFix/>
          </a:blip>
          <a:srcRect b="32528" l="5465" r="55844" t="38921"/>
          <a:stretch/>
        </p:blipFill>
        <p:spPr>
          <a:xfrm>
            <a:off x="362858" y="1734627"/>
            <a:ext cx="5517436" cy="2169885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100"/>
          <p:cNvSpPr/>
          <p:nvPr/>
        </p:nvSpPr>
        <p:spPr>
          <a:xfrm>
            <a:off x="377372" y="1734627"/>
            <a:ext cx="5502922" cy="2169885"/>
          </a:xfrm>
          <a:prstGeom prst="roundRect">
            <a:avLst>
              <a:gd fmla="val 8640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45" name="Google Shape;545;p100"/>
          <p:cNvSpPr txBox="1"/>
          <p:nvPr/>
        </p:nvSpPr>
        <p:spPr>
          <a:xfrm>
            <a:off x="348343" y="1272962"/>
            <a:ext cx="1049382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4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片段3：</a:t>
            </a:r>
            <a:r>
              <a:rPr b="1" i="0" lang="zh-TW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程式執行效果</a:t>
            </a:r>
            <a:endParaRPr b="1" i="0" sz="2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546" name="Google Shape;546;p100"/>
          <p:cNvPicPr preferRelativeResize="0"/>
          <p:nvPr/>
        </p:nvPicPr>
        <p:blipFill rotWithShape="1">
          <a:blip r:embed="rId4">
            <a:alphaModFix/>
          </a:blip>
          <a:srcRect b="19807" l="56622" r="4486" t="5700"/>
          <a:stretch/>
        </p:blipFill>
        <p:spPr>
          <a:xfrm>
            <a:off x="6266418" y="1717559"/>
            <a:ext cx="3762953" cy="4052409"/>
          </a:xfrm>
          <a:prstGeom prst="roundRect">
            <a:avLst>
              <a:gd fmla="val 9724" name="adj"/>
            </a:avLst>
          </a:prstGeom>
          <a:noFill/>
          <a:ln cap="flat" cmpd="sng" w="7620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547" name="Google Shape;547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01"/>
          <p:cNvSpPr txBox="1"/>
          <p:nvPr/>
        </p:nvSpPr>
        <p:spPr>
          <a:xfrm>
            <a:off x="1111149" y="178232"/>
            <a:ext cx="989068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zh-TW" sz="36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Python 範例程式說明</a:t>
            </a:r>
            <a:endParaRPr b="1" i="0" sz="36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554" name="Google Shape;554;p101"/>
          <p:cNvPicPr preferRelativeResize="0"/>
          <p:nvPr/>
        </p:nvPicPr>
        <p:blipFill rotWithShape="1">
          <a:blip r:embed="rId3">
            <a:alphaModFix/>
          </a:blip>
          <a:srcRect b="32528" l="5465" r="55844" t="38921"/>
          <a:stretch/>
        </p:blipFill>
        <p:spPr>
          <a:xfrm>
            <a:off x="362858" y="2048510"/>
            <a:ext cx="5517436" cy="2169885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101"/>
          <p:cNvSpPr/>
          <p:nvPr/>
        </p:nvSpPr>
        <p:spPr>
          <a:xfrm>
            <a:off x="377372" y="2048510"/>
            <a:ext cx="5502922" cy="2169885"/>
          </a:xfrm>
          <a:prstGeom prst="roundRect">
            <a:avLst>
              <a:gd fmla="val 8640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56" name="Google Shape;556;p101"/>
          <p:cNvSpPr txBox="1"/>
          <p:nvPr/>
        </p:nvSpPr>
        <p:spPr>
          <a:xfrm>
            <a:off x="348343" y="1272962"/>
            <a:ext cx="1049382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4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片段3：</a:t>
            </a:r>
            <a:r>
              <a:rPr b="1" i="0" lang="zh-TW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程式執行效果  顏色順序：(</a:t>
            </a:r>
            <a:r>
              <a:rPr b="1" i="0" lang="zh-TW" sz="2400" u="none" cap="none" strike="noStrik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藍</a:t>
            </a:r>
            <a:r>
              <a:rPr b="1" i="0" lang="zh-TW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</a:t>
            </a:r>
            <a:r>
              <a:rPr b="1" i="0" lang="zh-TW" sz="2400" u="none" cap="none" strike="noStrike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綠</a:t>
            </a:r>
            <a:r>
              <a:rPr b="1" i="0" lang="zh-TW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</a:t>
            </a:r>
            <a:r>
              <a:rPr b="1" i="0" lang="zh-TW" sz="24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紅</a:t>
            </a:r>
            <a:r>
              <a:rPr b="1" i="0" lang="zh-TW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b="1" i="0" sz="2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557" name="Google Shape;557;p101"/>
          <p:cNvPicPr preferRelativeResize="0"/>
          <p:nvPr/>
        </p:nvPicPr>
        <p:blipFill rotWithShape="1">
          <a:blip r:embed="rId4">
            <a:alphaModFix/>
          </a:blip>
          <a:srcRect b="80963" l="58421" r="26498" t="8836"/>
          <a:stretch/>
        </p:blipFill>
        <p:spPr>
          <a:xfrm>
            <a:off x="4279195" y="3482192"/>
            <a:ext cx="3635970" cy="1382993"/>
          </a:xfrm>
          <a:prstGeom prst="roundRect">
            <a:avLst>
              <a:gd fmla="val 9724" name="adj"/>
            </a:avLst>
          </a:prstGeom>
          <a:noFill/>
          <a:ln cap="flat" cmpd="sng" w="7620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558" name="Google Shape;558;p101"/>
          <p:cNvPicPr preferRelativeResize="0"/>
          <p:nvPr/>
        </p:nvPicPr>
        <p:blipFill rotWithShape="1">
          <a:blip r:embed="rId3">
            <a:alphaModFix/>
          </a:blip>
          <a:srcRect b="49917" l="9170" r="80291" t="48001"/>
          <a:stretch/>
        </p:blipFill>
        <p:spPr>
          <a:xfrm>
            <a:off x="6056489" y="1909887"/>
            <a:ext cx="2973842" cy="312954"/>
          </a:xfrm>
          <a:prstGeom prst="rect">
            <a:avLst/>
          </a:prstGeom>
          <a:noFill/>
          <a:ln cap="flat" cmpd="sng" w="762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559" name="Google Shape;559;p101"/>
          <p:cNvPicPr preferRelativeResize="0"/>
          <p:nvPr/>
        </p:nvPicPr>
        <p:blipFill rotWithShape="1">
          <a:blip r:embed="rId3">
            <a:alphaModFix/>
          </a:blip>
          <a:srcRect b="39525" l="8921" r="83163" t="58394"/>
          <a:stretch/>
        </p:blipFill>
        <p:spPr>
          <a:xfrm>
            <a:off x="464911" y="4552231"/>
            <a:ext cx="2233839" cy="312954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560" name="Google Shape;560;p101"/>
          <p:cNvSpPr/>
          <p:nvPr/>
        </p:nvSpPr>
        <p:spPr>
          <a:xfrm>
            <a:off x="819151" y="3482192"/>
            <a:ext cx="1205137" cy="259868"/>
          </a:xfrm>
          <a:prstGeom prst="roundRect">
            <a:avLst>
              <a:gd fmla="val 8640" name="adj"/>
            </a:avLst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61" name="Google Shape;561;p101"/>
          <p:cNvSpPr/>
          <p:nvPr/>
        </p:nvSpPr>
        <p:spPr>
          <a:xfrm>
            <a:off x="869951" y="2675742"/>
            <a:ext cx="1574799" cy="259868"/>
          </a:xfrm>
          <a:prstGeom prst="roundRect">
            <a:avLst>
              <a:gd fmla="val 8640" name="adj"/>
            </a:avLst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62" name="Google Shape;562;p101"/>
          <p:cNvSpPr txBox="1"/>
          <p:nvPr/>
        </p:nvSpPr>
        <p:spPr>
          <a:xfrm>
            <a:off x="464911" y="5179068"/>
            <a:ext cx="4264252" cy="46166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字體核心為黑色  字體略細為 2</a:t>
            </a:r>
            <a:endParaRPr b="1" i="0" sz="2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63" name="Google Shape;563;p101"/>
          <p:cNvSpPr txBox="1"/>
          <p:nvPr/>
        </p:nvSpPr>
        <p:spPr>
          <a:xfrm>
            <a:off x="6056488" y="2444909"/>
            <a:ext cx="4359100" cy="46166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字體外框為黃色  字體略粗為 6</a:t>
            </a:r>
            <a:endParaRPr b="1" i="0" sz="2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564" name="Google Shape;564;p101"/>
          <p:cNvCxnSpPr>
            <a:stCxn id="561" idx="3"/>
            <a:endCxn id="558" idx="1"/>
          </p:cNvCxnSpPr>
          <p:nvPr/>
        </p:nvCxnSpPr>
        <p:spPr>
          <a:xfrm flipH="1" rot="10800000">
            <a:off x="2444750" y="2066476"/>
            <a:ext cx="3611700" cy="739200"/>
          </a:xfrm>
          <a:prstGeom prst="straightConnector1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565" name="Google Shape;565;p101"/>
          <p:cNvCxnSpPr>
            <a:stCxn id="560" idx="2"/>
            <a:endCxn id="559" idx="0"/>
          </p:cNvCxnSpPr>
          <p:nvPr/>
        </p:nvCxnSpPr>
        <p:spPr>
          <a:xfrm>
            <a:off x="1421719" y="3742060"/>
            <a:ext cx="160200" cy="810300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566" name="Google Shape;566;p101"/>
          <p:cNvSpPr/>
          <p:nvPr/>
        </p:nvSpPr>
        <p:spPr>
          <a:xfrm>
            <a:off x="4279195" y="3972561"/>
            <a:ext cx="3178881" cy="764723"/>
          </a:xfrm>
          <a:prstGeom prst="roundRect">
            <a:avLst>
              <a:gd fmla="val 8640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567" name="Google Shape;567;p101"/>
          <p:cNvCxnSpPr>
            <a:stCxn id="562" idx="3"/>
            <a:endCxn id="566" idx="2"/>
          </p:cNvCxnSpPr>
          <p:nvPr/>
        </p:nvCxnSpPr>
        <p:spPr>
          <a:xfrm flipH="1" rot="10800000">
            <a:off x="4729163" y="4737300"/>
            <a:ext cx="1139400" cy="672600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568" name="Google Shape;568;p101"/>
          <p:cNvCxnSpPr>
            <a:stCxn id="563" idx="2"/>
            <a:endCxn id="566" idx="0"/>
          </p:cNvCxnSpPr>
          <p:nvPr/>
        </p:nvCxnSpPr>
        <p:spPr>
          <a:xfrm flipH="1">
            <a:off x="5868738" y="2906574"/>
            <a:ext cx="2367300" cy="1065900"/>
          </a:xfrm>
          <a:prstGeom prst="straightConnector1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pic>
        <p:nvPicPr>
          <p:cNvPr id="569" name="Google Shape;569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02"/>
          <p:cNvSpPr txBox="1"/>
          <p:nvPr/>
        </p:nvSpPr>
        <p:spPr>
          <a:xfrm>
            <a:off x="2438401" y="1599292"/>
            <a:ext cx="7053942" cy="3321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zh-TW" sz="4400" u="none" cap="none" strike="noStrike">
                <a:solidFill>
                  <a:srgbClr val="00206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Python 範例程式進階操作</a:t>
            </a:r>
            <a:endParaRPr b="1" i="0" sz="4400" u="none" cap="none" strike="noStrike">
              <a:solidFill>
                <a:srgbClr val="00206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zh-TW" sz="4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影像辨識分類</a:t>
            </a:r>
            <a:endParaRPr b="1" i="0" sz="4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zh-TW" sz="4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強化影像顯示效果</a:t>
            </a:r>
            <a:endParaRPr b="1" i="0" sz="4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575" name="Google Shape;57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03"/>
          <p:cNvSpPr txBox="1"/>
          <p:nvPr/>
        </p:nvSpPr>
        <p:spPr>
          <a:xfrm>
            <a:off x="348344" y="1079656"/>
            <a:ext cx="11553370" cy="1908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操作指令如下：</a:t>
            </a:r>
            <a:endParaRPr b="1" i="0" sz="2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2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python LOBE_WEBCAM_adv.py --model “模型存放資料夾名稱” --video 攝影機編號</a:t>
            </a:r>
            <a:endParaRPr b="1" i="0" sz="2200" u="none" cap="none" strike="noStrik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模型存放資料夾：來自 Lobe.ai 匯出 Tensorflow Lite 模型所設定的資料夾。</a:t>
            </a:r>
            <a:endParaRPr b="1" i="0" sz="2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攝影機編號：每個攝影機在電腦的編號可能都會不盡相同，使用者須自行測試確認。</a:t>
            </a:r>
            <a:endParaRPr b="1" i="0" sz="2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81" name="Google Shape;581;p103"/>
          <p:cNvSpPr txBox="1"/>
          <p:nvPr/>
        </p:nvSpPr>
        <p:spPr>
          <a:xfrm>
            <a:off x="1111149" y="178232"/>
            <a:ext cx="989068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zh-TW" sz="36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Python 即時影像辨識進階操作</a:t>
            </a:r>
            <a:endParaRPr/>
          </a:p>
        </p:txBody>
      </p:sp>
      <p:pic>
        <p:nvPicPr>
          <p:cNvPr id="582" name="Google Shape;582;p103"/>
          <p:cNvPicPr preferRelativeResize="0"/>
          <p:nvPr/>
        </p:nvPicPr>
        <p:blipFill rotWithShape="1">
          <a:blip r:embed="rId3">
            <a:alphaModFix/>
          </a:blip>
          <a:srcRect b="81868" l="0" r="0" t="0"/>
          <a:stretch/>
        </p:blipFill>
        <p:spPr>
          <a:xfrm>
            <a:off x="279804" y="3212680"/>
            <a:ext cx="11553370" cy="111643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583" name="Google Shape;583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04"/>
          <p:cNvSpPr txBox="1"/>
          <p:nvPr/>
        </p:nvSpPr>
        <p:spPr>
          <a:xfrm>
            <a:off x="1111149" y="178232"/>
            <a:ext cx="989068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zh-TW" sz="36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Python 範例程式進階操作說明</a:t>
            </a:r>
            <a:endParaRPr b="1" i="0" sz="36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89" name="Google Shape;589;p104"/>
          <p:cNvSpPr txBox="1"/>
          <p:nvPr/>
        </p:nvSpPr>
        <p:spPr>
          <a:xfrm>
            <a:off x="1021805" y="1272961"/>
            <a:ext cx="1049382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程式執行效果</a:t>
            </a:r>
            <a:endParaRPr b="1" i="0" sz="2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590" name="Google Shape;590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805" y="1734632"/>
            <a:ext cx="3088456" cy="3280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04993" y="1734630"/>
            <a:ext cx="3088457" cy="328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1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53712" y="1734630"/>
            <a:ext cx="3088458" cy="3280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105"/>
          <p:cNvPicPr preferRelativeResize="0"/>
          <p:nvPr/>
        </p:nvPicPr>
        <p:blipFill rotWithShape="1">
          <a:blip r:embed="rId3">
            <a:alphaModFix/>
          </a:blip>
          <a:srcRect b="38350" l="5465" r="55844" t="38922"/>
          <a:stretch/>
        </p:blipFill>
        <p:spPr>
          <a:xfrm>
            <a:off x="627721" y="2048509"/>
            <a:ext cx="7824816" cy="2449747"/>
          </a:xfrm>
          <a:prstGeom prst="roundRect">
            <a:avLst>
              <a:gd fmla="val 8510" name="adj"/>
            </a:avLst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600" name="Google Shape;600;p105"/>
          <p:cNvSpPr txBox="1"/>
          <p:nvPr/>
        </p:nvSpPr>
        <p:spPr>
          <a:xfrm>
            <a:off x="348343" y="1272962"/>
            <a:ext cx="1049382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設定字體大小  顏色順序：(</a:t>
            </a:r>
            <a:r>
              <a:rPr b="1" i="0" lang="zh-TW" sz="2400" u="none" cap="none" strike="noStrik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藍</a:t>
            </a:r>
            <a:r>
              <a:rPr b="1" i="0" lang="zh-TW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</a:t>
            </a:r>
            <a:r>
              <a:rPr b="1" i="0" lang="zh-TW" sz="2400" u="none" cap="none" strike="noStrike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綠</a:t>
            </a:r>
            <a:r>
              <a:rPr b="1" i="0" lang="zh-TW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</a:t>
            </a:r>
            <a:r>
              <a:rPr b="1" i="0" lang="zh-TW" sz="24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紅</a:t>
            </a:r>
            <a:r>
              <a:rPr b="1" i="0" lang="zh-TW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b="1" i="0" sz="2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01" name="Google Shape;601;p105"/>
          <p:cNvSpPr txBox="1"/>
          <p:nvPr/>
        </p:nvSpPr>
        <p:spPr>
          <a:xfrm>
            <a:off x="1595866" y="5652190"/>
            <a:ext cx="5241247" cy="46166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(5,30)字串顯示座標，字體大小為 1。</a:t>
            </a:r>
            <a:endParaRPr b="1" i="0" sz="2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602" name="Google Shape;602;p105"/>
          <p:cNvPicPr preferRelativeResize="0"/>
          <p:nvPr/>
        </p:nvPicPr>
        <p:blipFill rotWithShape="1">
          <a:blip r:embed="rId3">
            <a:alphaModFix/>
          </a:blip>
          <a:srcRect b="52056" l="8993" r="64087" t="44748"/>
          <a:stretch/>
        </p:blipFill>
        <p:spPr>
          <a:xfrm>
            <a:off x="529731" y="4943474"/>
            <a:ext cx="7378945" cy="466829"/>
          </a:xfrm>
          <a:prstGeom prst="roundRect">
            <a:avLst>
              <a:gd fmla="val 8510" name="adj"/>
            </a:avLst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603" name="Google Shape;603;p105"/>
          <p:cNvSpPr/>
          <p:nvPr/>
        </p:nvSpPr>
        <p:spPr>
          <a:xfrm>
            <a:off x="1376012" y="2657474"/>
            <a:ext cx="5461101" cy="385762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4" name="Google Shape;604;p105"/>
          <p:cNvCxnSpPr>
            <a:stCxn id="603" idx="2"/>
            <a:endCxn id="602" idx="0"/>
          </p:cNvCxnSpPr>
          <p:nvPr/>
        </p:nvCxnSpPr>
        <p:spPr>
          <a:xfrm>
            <a:off x="4106562" y="3043236"/>
            <a:ext cx="112500" cy="19002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605" name="Google Shape;605;p105"/>
          <p:cNvSpPr txBox="1"/>
          <p:nvPr/>
        </p:nvSpPr>
        <p:spPr>
          <a:xfrm>
            <a:off x="1111149" y="178232"/>
            <a:ext cx="989068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zh-TW" sz="36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Python 範例程式進階操作說明</a:t>
            </a:r>
            <a:endParaRPr b="1" i="0" sz="36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606" name="Google Shape;606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106"/>
          <p:cNvSpPr txBox="1"/>
          <p:nvPr/>
        </p:nvSpPr>
        <p:spPr>
          <a:xfrm>
            <a:off x="348343" y="1328565"/>
            <a:ext cx="1049382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畫圓顏色順序：(</a:t>
            </a:r>
            <a:r>
              <a:rPr b="1" i="0" lang="zh-TW" sz="2400" u="none" cap="none" strike="noStrik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藍</a:t>
            </a:r>
            <a:r>
              <a:rPr b="1" i="0" lang="zh-TW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</a:t>
            </a:r>
            <a:r>
              <a:rPr b="1" i="0" lang="zh-TW" sz="2400" u="none" cap="none" strike="noStrike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綠</a:t>
            </a:r>
            <a:r>
              <a:rPr b="1" i="0" lang="zh-TW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</a:t>
            </a:r>
            <a:r>
              <a:rPr b="1" i="0" lang="zh-TW" sz="24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紅</a:t>
            </a:r>
            <a:r>
              <a:rPr b="1" i="0" lang="zh-TW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b="1" i="0" sz="2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13" name="Google Shape;613;p106"/>
          <p:cNvSpPr txBox="1"/>
          <p:nvPr/>
        </p:nvSpPr>
        <p:spPr>
          <a:xfrm>
            <a:off x="640019" y="2926497"/>
            <a:ext cx="5241247" cy="46166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(設定 圓心座標 與 半徑</a:t>
            </a:r>
            <a:endParaRPr b="1" i="0" sz="2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614" name="Google Shape;614;p106"/>
          <p:cNvPicPr preferRelativeResize="0"/>
          <p:nvPr/>
        </p:nvPicPr>
        <p:blipFill rotWithShape="1">
          <a:blip r:embed="rId3">
            <a:alphaModFix/>
          </a:blip>
          <a:srcRect b="78314" l="5601" r="67573" t="13598"/>
          <a:stretch/>
        </p:blipFill>
        <p:spPr>
          <a:xfrm>
            <a:off x="348343" y="1970128"/>
            <a:ext cx="5824601" cy="93583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615" name="Google Shape;615;p106"/>
          <p:cNvPicPr preferRelativeResize="0"/>
          <p:nvPr/>
        </p:nvPicPr>
        <p:blipFill rotWithShape="1">
          <a:blip r:embed="rId3">
            <a:alphaModFix/>
          </a:blip>
          <a:srcRect b="45993" l="8031" r="42676" t="49701"/>
          <a:stretch/>
        </p:blipFill>
        <p:spPr>
          <a:xfrm>
            <a:off x="348343" y="3719872"/>
            <a:ext cx="9752920" cy="493398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616" name="Google Shape;616;p106"/>
          <p:cNvSpPr txBox="1"/>
          <p:nvPr/>
        </p:nvSpPr>
        <p:spPr>
          <a:xfrm>
            <a:off x="640018" y="4286084"/>
            <a:ext cx="8018207" cy="46166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(藍,綠,紅) = (0,0,255), 線條粗細設定為 -1 表示為實心圓。</a:t>
            </a:r>
            <a:endParaRPr b="1" i="0" sz="2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17" name="Google Shape;617;p106"/>
          <p:cNvSpPr txBox="1"/>
          <p:nvPr/>
        </p:nvSpPr>
        <p:spPr>
          <a:xfrm>
            <a:off x="1111149" y="178232"/>
            <a:ext cx="989068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zh-TW" sz="36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Python 範例程式進階操作說明</a:t>
            </a:r>
            <a:endParaRPr b="1" i="0" sz="36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618" name="Google Shape;618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8"/>
          <p:cNvSpPr txBox="1"/>
          <p:nvPr>
            <p:ph idx="4294967295" type="title"/>
          </p:nvPr>
        </p:nvSpPr>
        <p:spPr>
          <a:xfrm>
            <a:off x="2552366" y="317176"/>
            <a:ext cx="6895204" cy="1014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icrosoft JhengHei"/>
              <a:buNone/>
            </a:pPr>
            <a:r>
              <a:rPr b="1" lang="zh-TW" sz="3700">
                <a:latin typeface="Microsoft JhengHei"/>
                <a:ea typeface="Microsoft JhengHei"/>
                <a:cs typeface="Microsoft JhengHei"/>
                <a:sym typeface="Microsoft JhengHei"/>
              </a:rPr>
              <a:t>影像辨識技術應用領域</a:t>
            </a:r>
            <a:endParaRPr/>
          </a:p>
        </p:txBody>
      </p:sp>
      <p:sp>
        <p:nvSpPr>
          <p:cNvPr id="141" name="Google Shape;141;p68"/>
          <p:cNvSpPr/>
          <p:nvPr/>
        </p:nvSpPr>
        <p:spPr>
          <a:xfrm>
            <a:off x="2148115" y="1316781"/>
            <a:ext cx="1334997" cy="476664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25" lIns="121875" spcFirstLastPara="1" rIns="121875" wrap="square" tIns="609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目標偵測</a:t>
            </a:r>
            <a:endParaRPr b="1" i="0" sz="2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descr="https://github.com/dusty-nv/jetson-inference/raw/master/docs/images/deep-vision-primitives.png" id="142" name="Google Shape;142;p68"/>
          <p:cNvPicPr preferRelativeResize="0"/>
          <p:nvPr/>
        </p:nvPicPr>
        <p:blipFill rotWithShape="1">
          <a:blip r:embed="rId3">
            <a:alphaModFix/>
          </a:blip>
          <a:srcRect b="0" l="31811" r="40902" t="0"/>
          <a:stretch/>
        </p:blipFill>
        <p:spPr>
          <a:xfrm>
            <a:off x="3597395" y="1316781"/>
            <a:ext cx="4990452" cy="5042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07"/>
          <p:cNvSpPr txBox="1"/>
          <p:nvPr/>
        </p:nvSpPr>
        <p:spPr>
          <a:xfrm>
            <a:off x="348343" y="1187233"/>
            <a:ext cx="1049382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透過條件判斷式，決定文字與圖形的顏色與大小。</a:t>
            </a:r>
            <a:endParaRPr b="1" i="0" sz="2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25" name="Google Shape;625;p107"/>
          <p:cNvSpPr txBox="1"/>
          <p:nvPr/>
        </p:nvSpPr>
        <p:spPr>
          <a:xfrm>
            <a:off x="1111149" y="178232"/>
            <a:ext cx="989068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zh-TW" sz="36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Python 範例程式進階操作說明</a:t>
            </a:r>
            <a:endParaRPr b="1" i="0" sz="36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626" name="Google Shape;626;p107"/>
          <p:cNvPicPr preferRelativeResize="0"/>
          <p:nvPr/>
        </p:nvPicPr>
        <p:blipFill rotWithShape="1">
          <a:blip r:embed="rId3">
            <a:alphaModFix/>
          </a:blip>
          <a:srcRect b="14490" l="5820" r="42130" t="22489"/>
          <a:stretch/>
        </p:blipFill>
        <p:spPr>
          <a:xfrm>
            <a:off x="4125818" y="1734627"/>
            <a:ext cx="7277110" cy="4695670"/>
          </a:xfrm>
          <a:prstGeom prst="roundRect">
            <a:avLst>
              <a:gd fmla="val 2533" name="adj"/>
            </a:avLst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627" name="Google Shape;627;p107"/>
          <p:cNvSpPr/>
          <p:nvPr/>
        </p:nvSpPr>
        <p:spPr>
          <a:xfrm>
            <a:off x="4125818" y="1734627"/>
            <a:ext cx="3475139" cy="385762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107"/>
          <p:cNvSpPr/>
          <p:nvPr/>
        </p:nvSpPr>
        <p:spPr>
          <a:xfrm>
            <a:off x="4125818" y="4068174"/>
            <a:ext cx="3638555" cy="385762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9" name="Google Shape;629;p107"/>
          <p:cNvPicPr preferRelativeResize="0"/>
          <p:nvPr/>
        </p:nvPicPr>
        <p:blipFill rotWithShape="1">
          <a:blip r:embed="rId4">
            <a:alphaModFix/>
          </a:blip>
          <a:srcRect b="45604" l="0" r="82211" t="44300"/>
          <a:stretch/>
        </p:blipFill>
        <p:spPr>
          <a:xfrm>
            <a:off x="205467" y="2606165"/>
            <a:ext cx="3570643" cy="108001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pic>
      <p:cxnSp>
        <p:nvCxnSpPr>
          <p:cNvPr id="630" name="Google Shape;630;p107"/>
          <p:cNvCxnSpPr>
            <a:stCxn id="629" idx="3"/>
            <a:endCxn id="627" idx="2"/>
          </p:cNvCxnSpPr>
          <p:nvPr/>
        </p:nvCxnSpPr>
        <p:spPr>
          <a:xfrm flipH="1" rot="10800000">
            <a:off x="3776110" y="2120470"/>
            <a:ext cx="2087400" cy="10257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631" name="Google Shape;631;p107"/>
          <p:cNvCxnSpPr>
            <a:stCxn id="629" idx="3"/>
            <a:endCxn id="628" idx="0"/>
          </p:cNvCxnSpPr>
          <p:nvPr/>
        </p:nvCxnSpPr>
        <p:spPr>
          <a:xfrm>
            <a:off x="3776110" y="3146170"/>
            <a:ext cx="2169000" cy="9219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pic>
        <p:nvPicPr>
          <p:cNvPr id="632" name="Google Shape;632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9"/>
          <p:cNvSpPr txBox="1"/>
          <p:nvPr>
            <p:ph idx="4294967295" type="title"/>
          </p:nvPr>
        </p:nvSpPr>
        <p:spPr>
          <a:xfrm>
            <a:off x="2837127" y="385727"/>
            <a:ext cx="6895204" cy="1014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icrosoft JhengHei"/>
              <a:buNone/>
            </a:pPr>
            <a:r>
              <a:rPr b="1" lang="zh-TW" sz="3700">
                <a:latin typeface="Microsoft JhengHei"/>
                <a:ea typeface="Microsoft JhengHei"/>
                <a:cs typeface="Microsoft JhengHei"/>
                <a:sym typeface="Microsoft JhengHei"/>
              </a:rPr>
              <a:t>影像辨識技術應用領域</a:t>
            </a:r>
            <a:endParaRPr/>
          </a:p>
        </p:txBody>
      </p:sp>
      <p:sp>
        <p:nvSpPr>
          <p:cNvPr id="149" name="Google Shape;149;p69"/>
          <p:cNvSpPr/>
          <p:nvPr/>
        </p:nvSpPr>
        <p:spPr>
          <a:xfrm>
            <a:off x="1933793" y="1331296"/>
            <a:ext cx="801679" cy="476664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25" lIns="121875" spcFirstLastPara="1" rIns="121875" wrap="square" tIns="609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分割</a:t>
            </a:r>
            <a:endParaRPr b="1" i="0" sz="2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descr="https://github.com/dusty-nv/jetson-inference/raw/master/docs/images/deep-vision-primitives.png" id="150" name="Google Shape;150;p69"/>
          <p:cNvPicPr preferRelativeResize="0"/>
          <p:nvPr/>
        </p:nvPicPr>
        <p:blipFill rotWithShape="1">
          <a:blip r:embed="rId3">
            <a:alphaModFix/>
          </a:blip>
          <a:srcRect b="0" l="60731" r="0" t="0"/>
          <a:stretch/>
        </p:blipFill>
        <p:spPr>
          <a:xfrm>
            <a:off x="2938646" y="1331295"/>
            <a:ext cx="6582725" cy="4622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0"/>
          <p:cNvSpPr txBox="1"/>
          <p:nvPr>
            <p:ph idx="4294967295" type="title"/>
          </p:nvPr>
        </p:nvSpPr>
        <p:spPr>
          <a:xfrm>
            <a:off x="2565067" y="317177"/>
            <a:ext cx="6895204" cy="1014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crosoft JhengHei"/>
              <a:buNone/>
            </a:pPr>
            <a:r>
              <a:rPr b="1"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影像辨識技術應用領域</a:t>
            </a:r>
            <a:endParaRPr/>
          </a:p>
        </p:txBody>
      </p:sp>
      <p:sp>
        <p:nvSpPr>
          <p:cNvPr id="157" name="Google Shape;157;p70"/>
          <p:cNvSpPr/>
          <p:nvPr/>
        </p:nvSpPr>
        <p:spPr>
          <a:xfrm>
            <a:off x="1219200" y="1370582"/>
            <a:ext cx="1409384" cy="476664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25" lIns="121875" spcFirstLastPara="1" rIns="121875" wrap="square" tIns="609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風格轉換</a:t>
            </a:r>
            <a:endParaRPr b="1" i="0" sz="2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descr="運用深度學習進行藝術風格轉換- IT閱讀" id="158" name="Google Shape;158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8267" y="1370583"/>
            <a:ext cx="7633757" cy="3787990"/>
          </a:xfrm>
          <a:prstGeom prst="roundRect">
            <a:avLst>
              <a:gd fmla="val 5601" name="adj"/>
            </a:avLst>
          </a:prstGeom>
          <a:noFill/>
          <a:ln>
            <a:noFill/>
          </a:ln>
        </p:spPr>
      </p:pic>
      <p:sp>
        <p:nvSpPr>
          <p:cNvPr id="159" name="Google Shape;159;p70"/>
          <p:cNvSpPr txBox="1"/>
          <p:nvPr/>
        </p:nvSpPr>
        <p:spPr>
          <a:xfrm>
            <a:off x="4898790" y="5176278"/>
            <a:ext cx="3372708" cy="369418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6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以生成對抗網路GAN進行風格轉換</a:t>
            </a:r>
            <a:endParaRPr b="0" i="0" sz="16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60" name="Google Shape;16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1"/>
          <p:cNvSpPr txBox="1"/>
          <p:nvPr>
            <p:ph type="title"/>
          </p:nvPr>
        </p:nvSpPr>
        <p:spPr>
          <a:xfrm>
            <a:off x="1343126" y="490591"/>
            <a:ext cx="9353903" cy="781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微軟Lobe.ai介紹</a:t>
            </a:r>
            <a:endParaRPr sz="36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66" name="Google Shape;166;p71"/>
          <p:cNvGrpSpPr/>
          <p:nvPr/>
        </p:nvGrpSpPr>
        <p:grpSpPr>
          <a:xfrm>
            <a:off x="4486230" y="2743246"/>
            <a:ext cx="3440952" cy="2709807"/>
            <a:chOff x="0" y="0"/>
            <a:chExt cx="3440952" cy="2709807"/>
          </a:xfrm>
        </p:grpSpPr>
        <p:sp>
          <p:nvSpPr>
            <p:cNvPr id="167" name="Google Shape;167;p71"/>
            <p:cNvSpPr/>
            <p:nvPr/>
          </p:nvSpPr>
          <p:spPr>
            <a:xfrm rot="-5400000">
              <a:off x="182786" y="-182786"/>
              <a:ext cx="1354903" cy="1720476"/>
            </a:xfrm>
            <a:prstGeom prst="round1Rect">
              <a:avLst>
                <a:gd fmla="val 16667" name="adj"/>
              </a:avLst>
            </a:prstGeom>
            <a:solidFill>
              <a:srgbClr val="49ACC5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71"/>
            <p:cNvSpPr txBox="1"/>
            <p:nvPr/>
          </p:nvSpPr>
          <p:spPr>
            <a:xfrm>
              <a:off x="0" y="0"/>
              <a:ext cx="1720476" cy="10161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4900" lIns="184900" spcFirstLastPara="1" rIns="184900" wrap="square" tIns="18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2600" u="none" cap="none" strike="noStrik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分類</a:t>
              </a:r>
              <a:endParaRPr b="1" i="0" sz="26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69" name="Google Shape;169;p71"/>
            <p:cNvSpPr/>
            <p:nvPr/>
          </p:nvSpPr>
          <p:spPr>
            <a:xfrm>
              <a:off x="1720476" y="0"/>
              <a:ext cx="1720476" cy="1354903"/>
            </a:xfrm>
            <a:prstGeom prst="round1Rect">
              <a:avLst>
                <a:gd fmla="val 16667" name="adj"/>
              </a:avLst>
            </a:prstGeom>
            <a:solidFill>
              <a:srgbClr val="47D670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71"/>
            <p:cNvSpPr txBox="1"/>
            <p:nvPr/>
          </p:nvSpPr>
          <p:spPr>
            <a:xfrm>
              <a:off x="1720476" y="0"/>
              <a:ext cx="1720476" cy="10161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4900" lIns="184900" spcFirstLastPara="1" rIns="184900" wrap="square" tIns="18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2600" u="none" cap="none" strike="noStrik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目標偵測</a:t>
              </a:r>
              <a:endParaRPr b="1" i="0" sz="26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1" name="Google Shape;171;p71"/>
            <p:cNvSpPr/>
            <p:nvPr/>
          </p:nvSpPr>
          <p:spPr>
            <a:xfrm rot="10800000">
              <a:off x="0" y="1354903"/>
              <a:ext cx="1720476" cy="1354903"/>
            </a:xfrm>
            <a:prstGeom prst="round1Rect">
              <a:avLst>
                <a:gd fmla="val 16667" name="adj"/>
              </a:avLst>
            </a:prstGeom>
            <a:solidFill>
              <a:srgbClr val="ABE745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71"/>
            <p:cNvSpPr txBox="1"/>
            <p:nvPr/>
          </p:nvSpPr>
          <p:spPr>
            <a:xfrm>
              <a:off x="0" y="1693629"/>
              <a:ext cx="1720476" cy="10161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4900" lIns="184900" spcFirstLastPara="1" rIns="184900" wrap="square" tIns="18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2600" u="none" cap="none" strike="noStrik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分割</a:t>
              </a:r>
              <a:endParaRPr b="1" i="0" sz="26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3" name="Google Shape;173;p71"/>
            <p:cNvSpPr/>
            <p:nvPr/>
          </p:nvSpPr>
          <p:spPr>
            <a:xfrm rot="5400000">
              <a:off x="1903262" y="1172117"/>
              <a:ext cx="1354903" cy="1720476"/>
            </a:xfrm>
            <a:prstGeom prst="round1Rect">
              <a:avLst>
                <a:gd fmla="val 16667" name="adj"/>
              </a:avLst>
            </a:prstGeom>
            <a:solidFill>
              <a:srgbClr val="F69444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71"/>
            <p:cNvSpPr txBox="1"/>
            <p:nvPr/>
          </p:nvSpPr>
          <p:spPr>
            <a:xfrm>
              <a:off x="1720476" y="1693629"/>
              <a:ext cx="1720476" cy="10161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4900" lIns="184900" spcFirstLastPara="1" rIns="184900" wrap="square" tIns="184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2600" u="none" cap="none" strike="noStrik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風格轉換</a:t>
              </a:r>
              <a:endParaRPr b="1" i="0" sz="26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5" name="Google Shape;175;p71"/>
            <p:cNvSpPr/>
            <p:nvPr/>
          </p:nvSpPr>
          <p:spPr>
            <a:xfrm>
              <a:off x="887297" y="825292"/>
              <a:ext cx="1666356" cy="1059222"/>
            </a:xfrm>
            <a:prstGeom prst="roundRect">
              <a:avLst>
                <a:gd fmla="val 16667" name="adj"/>
              </a:avLst>
            </a:prstGeom>
            <a:solidFill>
              <a:srgbClr val="CDE1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71"/>
            <p:cNvSpPr txBox="1"/>
            <p:nvPr/>
          </p:nvSpPr>
          <p:spPr>
            <a:xfrm>
              <a:off x="939004" y="876999"/>
              <a:ext cx="1562942" cy="9558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2600" u="none" cap="none" strike="noStrik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影像辨識</a:t>
              </a:r>
              <a:endParaRPr b="1" i="0" sz="26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77" name="Google Shape;177;p71"/>
          <p:cNvSpPr/>
          <p:nvPr/>
        </p:nvSpPr>
        <p:spPr>
          <a:xfrm>
            <a:off x="2946400" y="2033313"/>
            <a:ext cx="2443320" cy="619936"/>
          </a:xfrm>
          <a:prstGeom prst="wedgeRoundRectCallout">
            <a:avLst>
              <a:gd fmla="val 36372" name="adj1"/>
              <a:gd fmla="val 113727" name="adj2"/>
              <a:gd fmla="val 16667" name="adj3"/>
            </a:avLst>
          </a:prstGeom>
          <a:gradFill>
            <a:gsLst>
              <a:gs pos="0">
                <a:srgbClr val="FFBB82"/>
              </a:gs>
              <a:gs pos="35000">
                <a:srgbClr val="FFCFA8"/>
              </a:gs>
              <a:gs pos="100000">
                <a:srgbClr val="FFEBD9"/>
              </a:gs>
            </a:gsLst>
            <a:lin ang="16200000" scaled="0"/>
          </a:gradFill>
          <a:ln cap="flat" cmpd="sng" w="9525">
            <a:solidFill>
              <a:srgbClr val="F5913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Classification</a:t>
            </a:r>
            <a:endParaRPr b="1" i="0" sz="2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8" name="Google Shape;178;p71"/>
          <p:cNvSpPr txBox="1"/>
          <p:nvPr/>
        </p:nvSpPr>
        <p:spPr>
          <a:xfrm>
            <a:off x="4808224" y="1377858"/>
            <a:ext cx="1162989" cy="1559762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9300" u="none" cap="none" strike="noStrike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✓</a:t>
            </a:r>
            <a:endParaRPr b="1" i="0" sz="9300" u="none" cap="none" strike="noStrike">
              <a:solidFill>
                <a:srgbClr val="FF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79" name="Google Shape;17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2"/>
          <p:cNvSpPr txBox="1"/>
          <p:nvPr>
            <p:ph type="title"/>
          </p:nvPr>
        </p:nvSpPr>
        <p:spPr>
          <a:xfrm>
            <a:off x="385183" y="563163"/>
            <a:ext cx="10971372" cy="781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微軟 Lobe.ai 特點</a:t>
            </a:r>
            <a:endParaRPr sz="36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5" name="Google Shape;185;p72"/>
          <p:cNvSpPr/>
          <p:nvPr/>
        </p:nvSpPr>
        <p:spPr>
          <a:xfrm>
            <a:off x="3805710" y="1356699"/>
            <a:ext cx="3892627" cy="476664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25" lIns="121875" spcFirstLastPara="1" rIns="121875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簡單且明確的模型訓練操作流程</a:t>
            </a:r>
            <a:endParaRPr b="1" i="0" sz="2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86" name="Google Shape;186;p72"/>
          <p:cNvPicPr preferRelativeResize="0"/>
          <p:nvPr/>
        </p:nvPicPr>
        <p:blipFill rotWithShape="1">
          <a:blip r:embed="rId3">
            <a:alphaModFix/>
          </a:blip>
          <a:srcRect b="0" l="0" r="2482" t="5389"/>
          <a:stretch/>
        </p:blipFill>
        <p:spPr>
          <a:xfrm>
            <a:off x="1897080" y="2045172"/>
            <a:ext cx="7709886" cy="3987902"/>
          </a:xfrm>
          <a:prstGeom prst="roundRect">
            <a:avLst>
              <a:gd fmla="val 6990" name="adj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187" name="Google Shape;18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[影片專用]CAVEDU2021_ppt_c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Ericlocal</dc:creator>
</cp:coreProperties>
</file>